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nton Italics" charset="1" panose="000005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Bold Italics" charset="1" panose="000008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29.jpeg" Type="http://schemas.openxmlformats.org/officeDocument/2006/relationships/image"/><Relationship Id="rId2" Target="../media/image5.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 Id="rId6" Target="../media/image14.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6793741" y="3623929"/>
            <a:ext cx="11494259" cy="2591938"/>
            <a:chOff x="0" y="0"/>
            <a:chExt cx="3027295" cy="682650"/>
          </a:xfrm>
        </p:grpSpPr>
        <p:sp>
          <p:nvSpPr>
            <p:cNvPr name="Freeform 4" id="4"/>
            <p:cNvSpPr/>
            <p:nvPr/>
          </p:nvSpPr>
          <p:spPr>
            <a:xfrm flipH="false" flipV="false" rot="0">
              <a:off x="0" y="0"/>
              <a:ext cx="3027294" cy="682650"/>
            </a:xfrm>
            <a:custGeom>
              <a:avLst/>
              <a:gdLst/>
              <a:ahLst/>
              <a:cxnLst/>
              <a:rect r="r" b="b" t="t" l="l"/>
              <a:pathLst>
                <a:path h="682650" w="3027294">
                  <a:moveTo>
                    <a:pt x="0" y="0"/>
                  </a:moveTo>
                  <a:lnTo>
                    <a:pt x="3027294" y="0"/>
                  </a:lnTo>
                  <a:lnTo>
                    <a:pt x="3027294" y="682650"/>
                  </a:lnTo>
                  <a:lnTo>
                    <a:pt x="0" y="682650"/>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027295" cy="711225"/>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028700" y="1042193"/>
            <a:ext cx="392115" cy="392115"/>
          </a:xfrm>
          <a:custGeom>
            <a:avLst/>
            <a:gdLst/>
            <a:ahLst/>
            <a:cxnLst/>
            <a:rect r="r" b="b" t="t" l="l"/>
            <a:pathLst>
              <a:path h="392115" w="392115">
                <a:moveTo>
                  <a:pt x="0" y="0"/>
                </a:moveTo>
                <a:lnTo>
                  <a:pt x="392115" y="0"/>
                </a:lnTo>
                <a:lnTo>
                  <a:pt x="392115"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8700" y="8570015"/>
            <a:ext cx="688285" cy="68828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6858" t="-2030" r="-91143" b="-26220"/>
              </a:stretch>
            </a:blipFill>
          </p:spPr>
        </p:sp>
      </p:grpSp>
      <p:sp>
        <p:nvSpPr>
          <p:cNvPr name="TextBox 9" id="9"/>
          <p:cNvSpPr txBox="true"/>
          <p:nvPr/>
        </p:nvSpPr>
        <p:spPr>
          <a:xfrm rot="0">
            <a:off x="2510065" y="4025311"/>
            <a:ext cx="14025570" cy="2313095"/>
          </a:xfrm>
          <a:prstGeom prst="rect">
            <a:avLst/>
          </a:prstGeom>
        </p:spPr>
        <p:txBody>
          <a:bodyPr anchor="t" rtlCol="false" tIns="0" lIns="0" bIns="0" rIns="0">
            <a:spAutoFit/>
          </a:bodyPr>
          <a:lstStyle/>
          <a:p>
            <a:pPr algn="l">
              <a:lnSpc>
                <a:spcPts val="17133"/>
              </a:lnSpc>
            </a:pPr>
            <a:r>
              <a:rPr lang="en-US" sz="18035" i="true" spc="-721">
                <a:solidFill>
                  <a:srgbClr val="8AB2A6"/>
                </a:solidFill>
                <a:latin typeface="Anton Italics"/>
                <a:ea typeface="Anton Italics"/>
                <a:cs typeface="Anton Italics"/>
                <a:sym typeface="Anton Italics"/>
              </a:rPr>
              <a:t>WEB DEVELOPER</a:t>
            </a:r>
          </a:p>
        </p:txBody>
      </p:sp>
      <p:sp>
        <p:nvSpPr>
          <p:cNvPr name="TextBox 10" id="10"/>
          <p:cNvSpPr txBox="true"/>
          <p:nvPr/>
        </p:nvSpPr>
        <p:spPr>
          <a:xfrm rot="0">
            <a:off x="1608058" y="10287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
        <p:nvSpPr>
          <p:cNvPr name="TextBox 11" id="11"/>
          <p:cNvSpPr txBox="true"/>
          <p:nvPr/>
        </p:nvSpPr>
        <p:spPr>
          <a:xfrm rot="0">
            <a:off x="2510065" y="6450729"/>
            <a:ext cx="5919649" cy="627636"/>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BUILDING THE DIGITAL WORLD</a:t>
            </a:r>
          </a:p>
        </p:txBody>
      </p:sp>
      <p:sp>
        <p:nvSpPr>
          <p:cNvPr name="TextBox 12" id="12"/>
          <p:cNvSpPr txBox="true"/>
          <p:nvPr/>
        </p:nvSpPr>
        <p:spPr>
          <a:xfrm rot="0">
            <a:off x="1930707" y="8914158"/>
            <a:ext cx="1711863" cy="20955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Mariana Napolitani</a:t>
            </a:r>
          </a:p>
        </p:txBody>
      </p:sp>
      <p:sp>
        <p:nvSpPr>
          <p:cNvPr name="TextBox 13" id="13"/>
          <p:cNvSpPr txBox="true"/>
          <p:nvPr/>
        </p:nvSpPr>
        <p:spPr>
          <a:xfrm rot="0">
            <a:off x="1930707" y="8666508"/>
            <a:ext cx="1711863" cy="209550"/>
          </a:xfrm>
          <a:prstGeom prst="rect">
            <a:avLst/>
          </a:prstGeom>
        </p:spPr>
        <p:txBody>
          <a:bodyPr anchor="t" rtlCol="false" tIns="0" lIns="0" bIns="0" rIns="0">
            <a:spAutoFit/>
          </a:bodyPr>
          <a:lstStyle/>
          <a:p>
            <a:pPr algn="l">
              <a:lnSpc>
                <a:spcPts val="1680"/>
              </a:lnSpc>
            </a:pPr>
            <a:r>
              <a:rPr lang="en-US" b="true" sz="1400" spc="-28">
                <a:solidFill>
                  <a:srgbClr val="FFFFFF"/>
                </a:solidFill>
                <a:latin typeface="Open Sauce Bold"/>
                <a:ea typeface="Open Sauce Bold"/>
                <a:cs typeface="Open Sauce Bold"/>
                <a:sym typeface="Open Sauce Bold"/>
              </a:rPr>
              <a:t>Prepared by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144000" y="3487110"/>
            <a:ext cx="8115300" cy="2693530"/>
            <a:chOff x="0" y="0"/>
            <a:chExt cx="1348443" cy="447558"/>
          </a:xfrm>
        </p:grpSpPr>
        <p:sp>
          <p:nvSpPr>
            <p:cNvPr name="Freeform 4" id="4"/>
            <p:cNvSpPr/>
            <p:nvPr/>
          </p:nvSpPr>
          <p:spPr>
            <a:xfrm flipH="false" flipV="false" rot="0">
              <a:off x="0" y="0"/>
              <a:ext cx="1348443" cy="447558"/>
            </a:xfrm>
            <a:custGeom>
              <a:avLst/>
              <a:gdLst/>
              <a:ahLst/>
              <a:cxnLst/>
              <a:rect r="r" b="b" t="t" l="l"/>
              <a:pathLst>
                <a:path h="447558" w="1348443">
                  <a:moveTo>
                    <a:pt x="1348443" y="48654"/>
                  </a:moveTo>
                  <a:lnTo>
                    <a:pt x="1348443" y="398904"/>
                  </a:lnTo>
                  <a:cubicBezTo>
                    <a:pt x="1348443" y="425775"/>
                    <a:pt x="1326660" y="447558"/>
                    <a:pt x="1299790" y="447558"/>
                  </a:cubicBezTo>
                  <a:lnTo>
                    <a:pt x="48654" y="447558"/>
                  </a:lnTo>
                  <a:cubicBezTo>
                    <a:pt x="21783" y="447558"/>
                    <a:pt x="0" y="425775"/>
                    <a:pt x="0" y="398904"/>
                  </a:cubicBezTo>
                  <a:lnTo>
                    <a:pt x="0" y="48654"/>
                  </a:lnTo>
                  <a:cubicBezTo>
                    <a:pt x="0" y="21783"/>
                    <a:pt x="21783" y="0"/>
                    <a:pt x="48654" y="0"/>
                  </a:cubicBezTo>
                  <a:lnTo>
                    <a:pt x="1299790" y="0"/>
                  </a:lnTo>
                  <a:cubicBezTo>
                    <a:pt x="1326660" y="0"/>
                    <a:pt x="1348443" y="21783"/>
                    <a:pt x="1348443" y="48654"/>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1348443" cy="447558"/>
            </a:xfrm>
            <a:prstGeom prst="rect">
              <a:avLst/>
            </a:prstGeom>
          </p:spPr>
          <p:txBody>
            <a:bodyPr anchor="ctr" rtlCol="false" tIns="50800" lIns="50800" bIns="50800" rIns="50800"/>
            <a:lstStyle/>
            <a:p>
              <a:pPr algn="ctr">
                <a:lnSpc>
                  <a:spcPts val="1680"/>
                </a:lnSpc>
              </a:pPr>
            </a:p>
          </p:txBody>
        </p:sp>
      </p:grpSp>
      <p:sp>
        <p:nvSpPr>
          <p:cNvPr name="Freeform 6" id="6"/>
          <p:cNvSpPr/>
          <p:nvPr/>
        </p:nvSpPr>
        <p:spPr>
          <a:xfrm flipH="false" flipV="false" rot="0">
            <a:off x="15886973" y="10421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792505" y="3878160"/>
            <a:ext cx="3184656" cy="1911431"/>
            <a:chOff x="0" y="0"/>
            <a:chExt cx="6350000" cy="3811270"/>
          </a:xfrm>
        </p:grpSpPr>
        <p:sp>
          <p:nvSpPr>
            <p:cNvPr name="Freeform 8" id="8"/>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5"/>
              <a:stretch>
                <a:fillRect l="0" t="-5537" r="0" b="-5537"/>
              </a:stretch>
            </a:blipFill>
          </p:spPr>
        </p:sp>
      </p:grpSp>
      <p:grpSp>
        <p:nvGrpSpPr>
          <p:cNvPr name="Group 9" id="9"/>
          <p:cNvGrpSpPr/>
          <p:nvPr/>
        </p:nvGrpSpPr>
        <p:grpSpPr>
          <a:xfrm rot="0">
            <a:off x="9144000" y="6564770"/>
            <a:ext cx="8115300" cy="2693530"/>
            <a:chOff x="0" y="0"/>
            <a:chExt cx="1348443" cy="447558"/>
          </a:xfrm>
        </p:grpSpPr>
        <p:sp>
          <p:nvSpPr>
            <p:cNvPr name="Freeform 10" id="10"/>
            <p:cNvSpPr/>
            <p:nvPr/>
          </p:nvSpPr>
          <p:spPr>
            <a:xfrm flipH="false" flipV="false" rot="0">
              <a:off x="0" y="0"/>
              <a:ext cx="1348443" cy="447558"/>
            </a:xfrm>
            <a:custGeom>
              <a:avLst/>
              <a:gdLst/>
              <a:ahLst/>
              <a:cxnLst/>
              <a:rect r="r" b="b" t="t" l="l"/>
              <a:pathLst>
                <a:path h="447558" w="1348443">
                  <a:moveTo>
                    <a:pt x="1348443" y="48654"/>
                  </a:moveTo>
                  <a:lnTo>
                    <a:pt x="1348443" y="398904"/>
                  </a:lnTo>
                  <a:cubicBezTo>
                    <a:pt x="1348443" y="425775"/>
                    <a:pt x="1326660" y="447558"/>
                    <a:pt x="1299790" y="447558"/>
                  </a:cubicBezTo>
                  <a:lnTo>
                    <a:pt x="48654" y="447558"/>
                  </a:lnTo>
                  <a:cubicBezTo>
                    <a:pt x="21783" y="447558"/>
                    <a:pt x="0" y="425775"/>
                    <a:pt x="0" y="398904"/>
                  </a:cubicBezTo>
                  <a:lnTo>
                    <a:pt x="0" y="48654"/>
                  </a:lnTo>
                  <a:cubicBezTo>
                    <a:pt x="0" y="21783"/>
                    <a:pt x="21783" y="0"/>
                    <a:pt x="48654" y="0"/>
                  </a:cubicBezTo>
                  <a:lnTo>
                    <a:pt x="1299790" y="0"/>
                  </a:lnTo>
                  <a:cubicBezTo>
                    <a:pt x="1326660" y="0"/>
                    <a:pt x="1348443" y="21783"/>
                    <a:pt x="1348443" y="48654"/>
                  </a:cubicBezTo>
                  <a:close/>
                </a:path>
              </a:pathLst>
            </a:custGeom>
            <a:solidFill>
              <a:srgbClr val="000000">
                <a:alpha val="0"/>
              </a:srgbClr>
            </a:solidFill>
            <a:ln w="19050" cap="rnd">
              <a:solidFill>
                <a:srgbClr val="8AB2A6"/>
              </a:solidFill>
              <a:prstDash val="solid"/>
              <a:round/>
            </a:ln>
          </p:spPr>
        </p:sp>
        <p:sp>
          <p:nvSpPr>
            <p:cNvPr name="TextBox 11" id="11"/>
            <p:cNvSpPr txBox="true"/>
            <p:nvPr/>
          </p:nvSpPr>
          <p:spPr>
            <a:xfrm>
              <a:off x="0" y="0"/>
              <a:ext cx="1348443" cy="447558"/>
            </a:xfrm>
            <a:prstGeom prst="rect">
              <a:avLst/>
            </a:prstGeom>
          </p:spPr>
          <p:txBody>
            <a:bodyPr anchor="ctr" rtlCol="false" tIns="50800" lIns="50800" bIns="50800" rIns="50800"/>
            <a:lstStyle/>
            <a:p>
              <a:pPr algn="ctr">
                <a:lnSpc>
                  <a:spcPts val="1680"/>
                </a:lnSpc>
              </a:pPr>
            </a:p>
          </p:txBody>
        </p:sp>
      </p:grpSp>
      <p:grpSp>
        <p:nvGrpSpPr>
          <p:cNvPr name="Group 12" id="12"/>
          <p:cNvGrpSpPr/>
          <p:nvPr/>
        </p:nvGrpSpPr>
        <p:grpSpPr>
          <a:xfrm rot="0">
            <a:off x="9792505" y="6955820"/>
            <a:ext cx="3184656" cy="1911431"/>
            <a:chOff x="0" y="0"/>
            <a:chExt cx="6350000" cy="3811270"/>
          </a:xfrm>
        </p:grpSpPr>
        <p:sp>
          <p:nvSpPr>
            <p:cNvPr name="Freeform 13" id="13"/>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6"/>
              <a:stretch>
                <a:fillRect l="0" t="-90410" r="0" b="-59662"/>
              </a:stretch>
            </a:blipFill>
          </p:spPr>
        </p:sp>
      </p:grpSp>
      <p:sp>
        <p:nvSpPr>
          <p:cNvPr name="TextBox 14" id="14"/>
          <p:cNvSpPr txBox="true"/>
          <p:nvPr/>
        </p:nvSpPr>
        <p:spPr>
          <a:xfrm rot="0">
            <a:off x="1134436" y="1084030"/>
            <a:ext cx="8009564" cy="2657059"/>
          </a:xfrm>
          <a:prstGeom prst="rect">
            <a:avLst/>
          </a:prstGeom>
        </p:spPr>
        <p:txBody>
          <a:bodyPr anchor="t" rtlCol="false" tIns="0" lIns="0" bIns="0" rIns="0">
            <a:spAutoFit/>
          </a:bodyPr>
          <a:lstStyle/>
          <a:p>
            <a:pPr algn="l">
              <a:lnSpc>
                <a:spcPts val="10167"/>
              </a:lnSpc>
            </a:pPr>
            <a:r>
              <a:rPr lang="en-US" sz="10702" i="true" spc="-428">
                <a:solidFill>
                  <a:srgbClr val="8AB2A6"/>
                </a:solidFill>
                <a:latin typeface="Anton Italics"/>
                <a:ea typeface="Anton Italics"/>
                <a:cs typeface="Anton Italics"/>
                <a:sym typeface="Anton Italics"/>
              </a:rPr>
              <a:t>FUTURE OF WEB DEVELOPMENT</a:t>
            </a:r>
          </a:p>
        </p:txBody>
      </p:sp>
      <p:grpSp>
        <p:nvGrpSpPr>
          <p:cNvPr name="Group 15" id="15"/>
          <p:cNvGrpSpPr/>
          <p:nvPr/>
        </p:nvGrpSpPr>
        <p:grpSpPr>
          <a:xfrm rot="0">
            <a:off x="0" y="5475013"/>
            <a:ext cx="2894909" cy="4811987"/>
            <a:chOff x="0" y="0"/>
            <a:chExt cx="762445" cy="1267355"/>
          </a:xfrm>
        </p:grpSpPr>
        <p:sp>
          <p:nvSpPr>
            <p:cNvPr name="Freeform 16" id="16"/>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17" id="17"/>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028700" y="5474162"/>
            <a:ext cx="7100676" cy="6419011"/>
            <a:chOff x="0" y="0"/>
            <a:chExt cx="6350000" cy="5740400"/>
          </a:xfrm>
        </p:grpSpPr>
        <p:sp>
          <p:nvSpPr>
            <p:cNvPr name="Freeform 19" id="19"/>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7"/>
              <a:stretch>
                <a:fillRect l="-17843" t="0" r="-17843" b="0"/>
              </a:stretch>
            </a:blipFill>
          </p:spPr>
        </p:sp>
      </p:grpSp>
      <p:sp>
        <p:nvSpPr>
          <p:cNvPr name="TextBox 20" id="20"/>
          <p:cNvSpPr txBox="true"/>
          <p:nvPr/>
        </p:nvSpPr>
        <p:spPr>
          <a:xfrm rot="0">
            <a:off x="9144000" y="1028700"/>
            <a:ext cx="4479478" cy="1255272"/>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WHAT’S NEXT IN DIGITAL DESIGN</a:t>
            </a:r>
          </a:p>
        </p:txBody>
      </p:sp>
      <p:sp>
        <p:nvSpPr>
          <p:cNvPr name="TextBox 21" id="21"/>
          <p:cNvSpPr txBox="true"/>
          <p:nvPr/>
        </p:nvSpPr>
        <p:spPr>
          <a:xfrm rot="0">
            <a:off x="16466331" y="10287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
        <p:nvSpPr>
          <p:cNvPr name="TextBox 22" id="22"/>
          <p:cNvSpPr txBox="true"/>
          <p:nvPr/>
        </p:nvSpPr>
        <p:spPr>
          <a:xfrm rot="0">
            <a:off x="13623478" y="4089874"/>
            <a:ext cx="2987317"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Automation Trends</a:t>
            </a:r>
          </a:p>
        </p:txBody>
      </p:sp>
      <p:sp>
        <p:nvSpPr>
          <p:cNvPr name="TextBox 23" id="23"/>
          <p:cNvSpPr txBox="true"/>
          <p:nvPr/>
        </p:nvSpPr>
        <p:spPr>
          <a:xfrm rot="0">
            <a:off x="13623478" y="4530291"/>
            <a:ext cx="2987317" cy="1047585"/>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Developers will increasingly integrate machine learning, chatbots, and automated UI testing to enhance efficiency and interactivity.</a:t>
            </a:r>
          </a:p>
        </p:txBody>
      </p:sp>
      <p:sp>
        <p:nvSpPr>
          <p:cNvPr name="TextBox 24" id="24"/>
          <p:cNvSpPr txBox="true"/>
          <p:nvPr/>
        </p:nvSpPr>
        <p:spPr>
          <a:xfrm rot="0">
            <a:off x="13623478" y="7167534"/>
            <a:ext cx="2987317"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Mobile Priority</a:t>
            </a:r>
          </a:p>
        </p:txBody>
      </p:sp>
      <p:sp>
        <p:nvSpPr>
          <p:cNvPr name="TextBox 25" id="25"/>
          <p:cNvSpPr txBox="true"/>
          <p:nvPr/>
        </p:nvSpPr>
        <p:spPr>
          <a:xfrm rot="0">
            <a:off x="13623478" y="7607951"/>
            <a:ext cx="2987317" cy="1047585"/>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Websites will be designed for mobile-first experience, focusing on speed, minimalism, and accessibility across smaller screen sizes.</a:t>
            </a:r>
          </a:p>
        </p:txBody>
      </p:sp>
      <p:sp>
        <p:nvSpPr>
          <p:cNvPr name="Freeform 26" id="26"/>
          <p:cNvSpPr/>
          <p:nvPr/>
        </p:nvSpPr>
        <p:spPr>
          <a:xfrm flipH="false" flipV="false" rot="0">
            <a:off x="13623478" y="1656336"/>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1028700"/>
            <a:ext cx="16230600" cy="3146795"/>
            <a:chOff x="0" y="0"/>
            <a:chExt cx="2696887" cy="522873"/>
          </a:xfrm>
        </p:grpSpPr>
        <p:sp>
          <p:nvSpPr>
            <p:cNvPr name="Freeform 4" id="4"/>
            <p:cNvSpPr/>
            <p:nvPr/>
          </p:nvSpPr>
          <p:spPr>
            <a:xfrm flipH="false" flipV="false" rot="0">
              <a:off x="0" y="0"/>
              <a:ext cx="2696887" cy="522873"/>
            </a:xfrm>
            <a:custGeom>
              <a:avLst/>
              <a:gdLst/>
              <a:ahLst/>
              <a:cxnLst/>
              <a:rect r="r" b="b" t="t" l="l"/>
              <a:pathLst>
                <a:path h="522873" w="2696887">
                  <a:moveTo>
                    <a:pt x="2696887" y="24327"/>
                  </a:moveTo>
                  <a:lnTo>
                    <a:pt x="2696887" y="498546"/>
                  </a:lnTo>
                  <a:cubicBezTo>
                    <a:pt x="2696887" y="511981"/>
                    <a:pt x="2685995" y="522873"/>
                    <a:pt x="2672560" y="522873"/>
                  </a:cubicBezTo>
                  <a:lnTo>
                    <a:pt x="24327" y="522873"/>
                  </a:lnTo>
                  <a:cubicBezTo>
                    <a:pt x="10891" y="522873"/>
                    <a:pt x="0" y="511981"/>
                    <a:pt x="0" y="498546"/>
                  </a:cubicBezTo>
                  <a:lnTo>
                    <a:pt x="0" y="24327"/>
                  </a:lnTo>
                  <a:cubicBezTo>
                    <a:pt x="0" y="10891"/>
                    <a:pt x="10891" y="0"/>
                    <a:pt x="24327" y="0"/>
                  </a:cubicBezTo>
                  <a:lnTo>
                    <a:pt x="2672560" y="0"/>
                  </a:lnTo>
                  <a:cubicBezTo>
                    <a:pt x="2685995" y="0"/>
                    <a:pt x="2696887" y="10891"/>
                    <a:pt x="2696887" y="24327"/>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2696887" cy="522873"/>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1028700" y="1523340"/>
            <a:ext cx="2556436" cy="2157516"/>
            <a:chOff x="0" y="0"/>
            <a:chExt cx="673300" cy="568235"/>
          </a:xfrm>
        </p:grpSpPr>
        <p:sp>
          <p:nvSpPr>
            <p:cNvPr name="Freeform 7" id="7"/>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TextBox 9" id="9"/>
          <p:cNvSpPr txBox="true"/>
          <p:nvPr/>
        </p:nvSpPr>
        <p:spPr>
          <a:xfrm rot="0">
            <a:off x="3221732" y="1739157"/>
            <a:ext cx="11850772" cy="2125931"/>
          </a:xfrm>
          <a:prstGeom prst="rect">
            <a:avLst/>
          </a:prstGeom>
        </p:spPr>
        <p:txBody>
          <a:bodyPr anchor="t" rtlCol="false" tIns="0" lIns="0" bIns="0" rIns="0">
            <a:spAutoFit/>
          </a:bodyPr>
          <a:lstStyle/>
          <a:p>
            <a:pPr algn="ctr">
              <a:lnSpc>
                <a:spcPts val="15870"/>
              </a:lnSpc>
            </a:pPr>
            <a:r>
              <a:rPr lang="en-US" sz="16706" i="true" spc="-668">
                <a:solidFill>
                  <a:srgbClr val="8AB2A6"/>
                </a:solidFill>
                <a:latin typeface="Anton Italics"/>
                <a:ea typeface="Anton Italics"/>
                <a:cs typeface="Anton Italics"/>
                <a:sym typeface="Anton Italics"/>
              </a:rPr>
              <a:t>THANK YOU</a:t>
            </a:r>
          </a:p>
        </p:txBody>
      </p:sp>
      <p:sp>
        <p:nvSpPr>
          <p:cNvPr name="Freeform 10" id="10"/>
          <p:cNvSpPr/>
          <p:nvPr/>
        </p:nvSpPr>
        <p:spPr>
          <a:xfrm flipH="false" flipV="false" rot="0">
            <a:off x="13391011" y="6983313"/>
            <a:ext cx="376800" cy="376800"/>
          </a:xfrm>
          <a:custGeom>
            <a:avLst/>
            <a:gdLst/>
            <a:ahLst/>
            <a:cxnLst/>
            <a:rect r="r" b="b" t="t" l="l"/>
            <a:pathLst>
              <a:path h="376800" w="376800">
                <a:moveTo>
                  <a:pt x="0" y="0"/>
                </a:moveTo>
                <a:lnTo>
                  <a:pt x="376800" y="0"/>
                </a:lnTo>
                <a:lnTo>
                  <a:pt x="376800" y="376800"/>
                </a:lnTo>
                <a:lnTo>
                  <a:pt x="0" y="376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3381202" y="7587429"/>
            <a:ext cx="396418" cy="396418"/>
          </a:xfrm>
          <a:custGeom>
            <a:avLst/>
            <a:gdLst/>
            <a:ahLst/>
            <a:cxnLst/>
            <a:rect r="r" b="b" t="t" l="l"/>
            <a:pathLst>
              <a:path h="396418" w="396418">
                <a:moveTo>
                  <a:pt x="0" y="0"/>
                </a:moveTo>
                <a:lnTo>
                  <a:pt x="396417" y="0"/>
                </a:lnTo>
                <a:lnTo>
                  <a:pt x="396417" y="396418"/>
                </a:lnTo>
                <a:lnTo>
                  <a:pt x="0" y="3964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13381202" y="8211163"/>
            <a:ext cx="396418" cy="396418"/>
          </a:xfrm>
          <a:custGeom>
            <a:avLst/>
            <a:gdLst/>
            <a:ahLst/>
            <a:cxnLst/>
            <a:rect r="r" b="b" t="t" l="l"/>
            <a:pathLst>
              <a:path h="396418" w="396418">
                <a:moveTo>
                  <a:pt x="0" y="0"/>
                </a:moveTo>
                <a:lnTo>
                  <a:pt x="396417" y="0"/>
                </a:lnTo>
                <a:lnTo>
                  <a:pt x="396417" y="396418"/>
                </a:lnTo>
                <a:lnTo>
                  <a:pt x="0" y="3964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3" id="13"/>
          <p:cNvSpPr/>
          <p:nvPr/>
        </p:nvSpPr>
        <p:spPr>
          <a:xfrm flipH="false" flipV="false" rot="0">
            <a:off x="13381202" y="8834897"/>
            <a:ext cx="396418" cy="396418"/>
          </a:xfrm>
          <a:custGeom>
            <a:avLst/>
            <a:gdLst/>
            <a:ahLst/>
            <a:cxnLst/>
            <a:rect r="r" b="b" t="t" l="l"/>
            <a:pathLst>
              <a:path h="396418" w="396418">
                <a:moveTo>
                  <a:pt x="0" y="0"/>
                </a:moveTo>
                <a:lnTo>
                  <a:pt x="396417" y="0"/>
                </a:lnTo>
                <a:lnTo>
                  <a:pt x="396417" y="396418"/>
                </a:lnTo>
                <a:lnTo>
                  <a:pt x="0" y="396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4" id="14"/>
          <p:cNvSpPr/>
          <p:nvPr/>
        </p:nvSpPr>
        <p:spPr>
          <a:xfrm flipH="false" flipV="false" rot="0">
            <a:off x="1028700" y="8852693"/>
            <a:ext cx="392115" cy="392115"/>
          </a:xfrm>
          <a:custGeom>
            <a:avLst/>
            <a:gdLst/>
            <a:ahLst/>
            <a:cxnLst/>
            <a:rect r="r" b="b" t="t" l="l"/>
            <a:pathLst>
              <a:path h="392115" w="392115">
                <a:moveTo>
                  <a:pt x="0" y="0"/>
                </a:moveTo>
                <a:lnTo>
                  <a:pt x="392115" y="0"/>
                </a:lnTo>
                <a:lnTo>
                  <a:pt x="392115" y="392114"/>
                </a:lnTo>
                <a:lnTo>
                  <a:pt x="0" y="3921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3221732" y="2238693"/>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0078941" y="5248717"/>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7" id="17"/>
          <p:cNvGrpSpPr/>
          <p:nvPr/>
        </p:nvGrpSpPr>
        <p:grpSpPr>
          <a:xfrm rot="-10800000">
            <a:off x="14675165" y="1523340"/>
            <a:ext cx="2556436" cy="2157516"/>
            <a:chOff x="0" y="0"/>
            <a:chExt cx="673300" cy="568235"/>
          </a:xfrm>
        </p:grpSpPr>
        <p:sp>
          <p:nvSpPr>
            <p:cNvPr name="Freeform 18" id="18"/>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19" id="19"/>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Freeform 20" id="20"/>
          <p:cNvSpPr/>
          <p:nvPr/>
        </p:nvSpPr>
        <p:spPr>
          <a:xfrm flipH="true" flipV="false" rot="0">
            <a:off x="14345694" y="2238693"/>
            <a:ext cx="726809" cy="726809"/>
          </a:xfrm>
          <a:custGeom>
            <a:avLst/>
            <a:gdLst/>
            <a:ahLst/>
            <a:cxnLst/>
            <a:rect r="r" b="b" t="t" l="l"/>
            <a:pathLst>
              <a:path h="726809" w="726809">
                <a:moveTo>
                  <a:pt x="726809" y="0"/>
                </a:moveTo>
                <a:lnTo>
                  <a:pt x="0" y="0"/>
                </a:lnTo>
                <a:lnTo>
                  <a:pt x="0" y="726809"/>
                </a:lnTo>
                <a:lnTo>
                  <a:pt x="726809" y="726809"/>
                </a:lnTo>
                <a:lnTo>
                  <a:pt x="726809"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1" id="21"/>
          <p:cNvGrpSpPr/>
          <p:nvPr/>
        </p:nvGrpSpPr>
        <p:grpSpPr>
          <a:xfrm rot="0">
            <a:off x="-272999" y="5237252"/>
            <a:ext cx="8868150" cy="3994063"/>
            <a:chOff x="0" y="0"/>
            <a:chExt cx="8459470" cy="3810000"/>
          </a:xfrm>
        </p:grpSpPr>
        <p:sp>
          <p:nvSpPr>
            <p:cNvPr name="Freeform 22" id="22"/>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15"/>
              <a:stretch>
                <a:fillRect l="0" t="-5079" r="0" b="-43177"/>
              </a:stretch>
            </a:blipFill>
          </p:spPr>
        </p:sp>
      </p:grpSp>
      <p:sp>
        <p:nvSpPr>
          <p:cNvPr name="TextBox 23" id="23"/>
          <p:cNvSpPr txBox="true"/>
          <p:nvPr/>
        </p:nvSpPr>
        <p:spPr>
          <a:xfrm rot="0">
            <a:off x="10078941" y="6355677"/>
            <a:ext cx="3302261" cy="627636"/>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GET IN TOUCH</a:t>
            </a:r>
          </a:p>
        </p:txBody>
      </p:sp>
      <p:sp>
        <p:nvSpPr>
          <p:cNvPr name="TextBox 24" id="24"/>
          <p:cNvSpPr txBox="true"/>
          <p:nvPr/>
        </p:nvSpPr>
        <p:spPr>
          <a:xfrm rot="0">
            <a:off x="10078941" y="7359155"/>
            <a:ext cx="2364450" cy="1885652"/>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Web developers are shaping how we interact with the digital world every day. Thank you for exploring this journey with us! Whether you're aspiring to become one or looking to hire, the possibilities are endless.</a:t>
            </a:r>
          </a:p>
        </p:txBody>
      </p:sp>
      <p:sp>
        <p:nvSpPr>
          <p:cNvPr name="TextBox 25" id="25"/>
          <p:cNvSpPr txBox="true"/>
          <p:nvPr/>
        </p:nvSpPr>
        <p:spPr>
          <a:xfrm rot="0">
            <a:off x="14182586" y="7093860"/>
            <a:ext cx="3541595" cy="209517"/>
          </a:xfrm>
          <a:prstGeom prst="rect">
            <a:avLst/>
          </a:prstGeom>
        </p:spPr>
        <p:txBody>
          <a:bodyPr anchor="t" rtlCol="false" tIns="0" lIns="0" bIns="0" rIns="0">
            <a:spAutoFit/>
          </a:bodyPr>
          <a:lstStyle/>
          <a:p>
            <a:pPr algn="l" marL="0" indent="0" lvl="0">
              <a:lnSpc>
                <a:spcPts val="1680"/>
              </a:lnSpc>
              <a:spcBef>
                <a:spcPct val="0"/>
              </a:spcBef>
            </a:pPr>
            <a:r>
              <a:rPr lang="en-US" sz="1400" spc="-28" strike="noStrike" u="none">
                <a:solidFill>
                  <a:srgbClr val="FFFFFF"/>
                </a:solidFill>
                <a:latin typeface="Open Sauce"/>
                <a:ea typeface="Open Sauce"/>
                <a:cs typeface="Open Sauce"/>
                <a:sym typeface="Open Sauce"/>
              </a:rPr>
              <a:t>+123-456-7890</a:t>
            </a:r>
          </a:p>
        </p:txBody>
      </p:sp>
      <p:sp>
        <p:nvSpPr>
          <p:cNvPr name="TextBox 26" id="26"/>
          <p:cNvSpPr txBox="true"/>
          <p:nvPr/>
        </p:nvSpPr>
        <p:spPr>
          <a:xfrm rot="0">
            <a:off x="14182586" y="7707785"/>
            <a:ext cx="3541595" cy="209517"/>
          </a:xfrm>
          <a:prstGeom prst="rect">
            <a:avLst/>
          </a:prstGeom>
        </p:spPr>
        <p:txBody>
          <a:bodyPr anchor="t" rtlCol="false" tIns="0" lIns="0" bIns="0" rIns="0">
            <a:spAutoFit/>
          </a:bodyPr>
          <a:lstStyle/>
          <a:p>
            <a:pPr algn="l" marL="0" indent="0" lvl="0">
              <a:lnSpc>
                <a:spcPts val="1680"/>
              </a:lnSpc>
              <a:spcBef>
                <a:spcPct val="0"/>
              </a:spcBef>
            </a:pPr>
            <a:r>
              <a:rPr lang="en-US" sz="1400" spc="-28" strike="noStrike" u="none">
                <a:solidFill>
                  <a:srgbClr val="FFFFFF"/>
                </a:solidFill>
                <a:latin typeface="Open Sauce"/>
                <a:ea typeface="Open Sauce"/>
                <a:cs typeface="Open Sauce"/>
                <a:sym typeface="Open Sauce"/>
              </a:rPr>
              <a:t>www.reallygreatsite.com</a:t>
            </a:r>
          </a:p>
        </p:txBody>
      </p:sp>
      <p:sp>
        <p:nvSpPr>
          <p:cNvPr name="TextBox 27" id="27"/>
          <p:cNvSpPr txBox="true"/>
          <p:nvPr/>
        </p:nvSpPr>
        <p:spPr>
          <a:xfrm rot="0">
            <a:off x="14182586" y="8331519"/>
            <a:ext cx="3541595" cy="209517"/>
          </a:xfrm>
          <a:prstGeom prst="rect">
            <a:avLst/>
          </a:prstGeom>
        </p:spPr>
        <p:txBody>
          <a:bodyPr anchor="t" rtlCol="false" tIns="0" lIns="0" bIns="0" rIns="0">
            <a:spAutoFit/>
          </a:bodyPr>
          <a:lstStyle/>
          <a:p>
            <a:pPr algn="l" marL="0" indent="0" lvl="0">
              <a:lnSpc>
                <a:spcPts val="1680"/>
              </a:lnSpc>
              <a:spcBef>
                <a:spcPct val="0"/>
              </a:spcBef>
            </a:pPr>
            <a:r>
              <a:rPr lang="en-US" sz="1400" spc="-28" strike="noStrike" u="none">
                <a:solidFill>
                  <a:srgbClr val="FFFFFF"/>
                </a:solidFill>
                <a:latin typeface="Open Sauce"/>
                <a:ea typeface="Open Sauce"/>
                <a:cs typeface="Open Sauce"/>
                <a:sym typeface="Open Sauce"/>
              </a:rPr>
              <a:t>hello@reallygreatsite.com</a:t>
            </a:r>
          </a:p>
        </p:txBody>
      </p:sp>
      <p:sp>
        <p:nvSpPr>
          <p:cNvPr name="TextBox 28" id="28"/>
          <p:cNvSpPr txBox="true"/>
          <p:nvPr/>
        </p:nvSpPr>
        <p:spPr>
          <a:xfrm rot="0">
            <a:off x="14182586" y="8943538"/>
            <a:ext cx="3541595" cy="209517"/>
          </a:xfrm>
          <a:prstGeom prst="rect">
            <a:avLst/>
          </a:prstGeom>
        </p:spPr>
        <p:txBody>
          <a:bodyPr anchor="t" rtlCol="false" tIns="0" lIns="0" bIns="0" rIns="0">
            <a:spAutoFit/>
          </a:bodyPr>
          <a:lstStyle/>
          <a:p>
            <a:pPr algn="l" marL="0" indent="0" lvl="0">
              <a:lnSpc>
                <a:spcPts val="1680"/>
              </a:lnSpc>
              <a:spcBef>
                <a:spcPct val="0"/>
              </a:spcBef>
            </a:pPr>
            <a:r>
              <a:rPr lang="en-US" sz="1400" spc="-28" strike="noStrike" u="none">
                <a:solidFill>
                  <a:srgbClr val="FFFFFF"/>
                </a:solidFill>
                <a:latin typeface="Open Sauce"/>
                <a:ea typeface="Open Sauce"/>
                <a:cs typeface="Open Sauce"/>
                <a:sym typeface="Open Sauce"/>
              </a:rPr>
              <a:t>123 Anywhere St., Any City, ST 12345</a:t>
            </a:r>
          </a:p>
        </p:txBody>
      </p:sp>
      <p:sp>
        <p:nvSpPr>
          <p:cNvPr name="TextBox 29" id="29"/>
          <p:cNvSpPr txBox="true"/>
          <p:nvPr/>
        </p:nvSpPr>
        <p:spPr>
          <a:xfrm rot="0">
            <a:off x="1608058" y="88392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16466331" y="5143500"/>
            <a:ext cx="1821669" cy="4114800"/>
            <a:chOff x="0" y="0"/>
            <a:chExt cx="479781" cy="1083733"/>
          </a:xfrm>
        </p:grpSpPr>
        <p:sp>
          <p:nvSpPr>
            <p:cNvPr name="Freeform 4" id="4"/>
            <p:cNvSpPr/>
            <p:nvPr/>
          </p:nvSpPr>
          <p:spPr>
            <a:xfrm flipH="false" flipV="false" rot="0">
              <a:off x="0" y="0"/>
              <a:ext cx="479781" cy="1083733"/>
            </a:xfrm>
            <a:custGeom>
              <a:avLst/>
              <a:gdLst/>
              <a:ahLst/>
              <a:cxnLst/>
              <a:rect r="r" b="b" t="t" l="l"/>
              <a:pathLst>
                <a:path h="1083733" w="479781">
                  <a:moveTo>
                    <a:pt x="0" y="0"/>
                  </a:moveTo>
                  <a:lnTo>
                    <a:pt x="479781" y="0"/>
                  </a:lnTo>
                  <a:lnTo>
                    <a:pt x="479781" y="1083733"/>
                  </a:lnTo>
                  <a:lnTo>
                    <a:pt x="0" y="1083733"/>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479781" cy="1112308"/>
            </a:xfrm>
            <a:prstGeom prst="rect">
              <a:avLst/>
            </a:prstGeom>
          </p:spPr>
          <p:txBody>
            <a:bodyPr anchor="ctr" rtlCol="false" tIns="50800" lIns="50800" bIns="50800" rIns="50800"/>
            <a:lstStyle/>
            <a:p>
              <a:pPr algn="ctr">
                <a:lnSpc>
                  <a:spcPts val="1960"/>
                </a:lnSpc>
              </a:pPr>
            </a:p>
          </p:txBody>
        </p:sp>
      </p:grpSp>
      <p:sp>
        <p:nvSpPr>
          <p:cNvPr name="TextBox 6" id="6"/>
          <p:cNvSpPr txBox="true"/>
          <p:nvPr/>
        </p:nvSpPr>
        <p:spPr>
          <a:xfrm rot="0">
            <a:off x="1172982" y="1105064"/>
            <a:ext cx="10173007" cy="3267706"/>
          </a:xfrm>
          <a:prstGeom prst="rect">
            <a:avLst/>
          </a:prstGeom>
        </p:spPr>
        <p:txBody>
          <a:bodyPr anchor="t" rtlCol="false" tIns="0" lIns="0" bIns="0" rIns="0">
            <a:spAutoFit/>
          </a:bodyPr>
          <a:lstStyle/>
          <a:p>
            <a:pPr algn="l">
              <a:lnSpc>
                <a:spcPts val="12497"/>
              </a:lnSpc>
            </a:pPr>
            <a:r>
              <a:rPr lang="en-US" sz="13155" i="true" spc="-526">
                <a:solidFill>
                  <a:srgbClr val="8AB2A6"/>
                </a:solidFill>
                <a:latin typeface="Anton Italics"/>
                <a:ea typeface="Anton Italics"/>
                <a:cs typeface="Anton Italics"/>
                <a:sym typeface="Anton Italics"/>
              </a:rPr>
              <a:t>WHAT IS A WEB DEVELOPER?</a:t>
            </a:r>
          </a:p>
        </p:txBody>
      </p:sp>
      <p:sp>
        <p:nvSpPr>
          <p:cNvPr name="Freeform 7" id="7"/>
          <p:cNvSpPr/>
          <p:nvPr/>
        </p:nvSpPr>
        <p:spPr>
          <a:xfrm flipH="false" flipV="false" rot="0">
            <a:off x="8977041" y="3369295"/>
            <a:ext cx="726809" cy="726809"/>
          </a:xfrm>
          <a:custGeom>
            <a:avLst/>
            <a:gdLst/>
            <a:ahLst/>
            <a:cxnLst/>
            <a:rect r="r" b="b" t="t" l="l"/>
            <a:pathLst>
              <a:path h="726809" w="726809">
                <a:moveTo>
                  <a:pt x="0" y="0"/>
                </a:moveTo>
                <a:lnTo>
                  <a:pt x="726809" y="0"/>
                </a:lnTo>
                <a:lnTo>
                  <a:pt x="726809" y="726808"/>
                </a:lnTo>
                <a:lnTo>
                  <a:pt x="0" y="726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703850" y="2224176"/>
            <a:ext cx="7555450" cy="7034124"/>
            <a:chOff x="0" y="0"/>
            <a:chExt cx="6350000" cy="5911850"/>
          </a:xfrm>
        </p:grpSpPr>
        <p:sp>
          <p:nvSpPr>
            <p:cNvPr name="Freeform 9" id="9"/>
            <p:cNvSpPr/>
            <p:nvPr/>
          </p:nvSpPr>
          <p:spPr>
            <a:xfrm flipH="false" flipV="false" rot="0">
              <a:off x="302" y="0"/>
              <a:ext cx="6348428" cy="5911850"/>
            </a:xfrm>
            <a:custGeom>
              <a:avLst/>
              <a:gdLst/>
              <a:ahLst/>
              <a:cxnLst/>
              <a:rect r="r" b="b" t="t" l="l"/>
              <a:pathLst>
                <a:path h="5911850" w="6348428">
                  <a:moveTo>
                    <a:pt x="1146508" y="402590"/>
                  </a:moveTo>
                  <a:lnTo>
                    <a:pt x="108918" y="2192020"/>
                  </a:lnTo>
                  <a:cubicBezTo>
                    <a:pt x="-68882" y="2498090"/>
                    <a:pt x="-25702" y="2884170"/>
                    <a:pt x="214328" y="3144520"/>
                  </a:cubicBezTo>
                  <a:lnTo>
                    <a:pt x="2525728" y="5651500"/>
                  </a:lnTo>
                  <a:cubicBezTo>
                    <a:pt x="2678128" y="5817870"/>
                    <a:pt x="2894028" y="5911850"/>
                    <a:pt x="3118818" y="5911850"/>
                  </a:cubicBezTo>
                  <a:lnTo>
                    <a:pt x="5540708" y="5911850"/>
                  </a:lnTo>
                  <a:cubicBezTo>
                    <a:pt x="5986478" y="5911850"/>
                    <a:pt x="6348428" y="5549900"/>
                    <a:pt x="6348428" y="5104130"/>
                  </a:cubicBezTo>
                  <a:lnTo>
                    <a:pt x="6348428" y="1891030"/>
                  </a:lnTo>
                  <a:cubicBezTo>
                    <a:pt x="6348428" y="1724660"/>
                    <a:pt x="6297628" y="1562100"/>
                    <a:pt x="6201108" y="1426210"/>
                  </a:cubicBezTo>
                  <a:lnTo>
                    <a:pt x="5439108" y="342900"/>
                  </a:lnTo>
                  <a:cubicBezTo>
                    <a:pt x="5287978" y="128270"/>
                    <a:pt x="5041598" y="0"/>
                    <a:pt x="4778708" y="0"/>
                  </a:cubicBezTo>
                  <a:lnTo>
                    <a:pt x="1845008" y="0"/>
                  </a:lnTo>
                  <a:cubicBezTo>
                    <a:pt x="1556718" y="0"/>
                    <a:pt x="1290018" y="153670"/>
                    <a:pt x="1146508" y="402590"/>
                  </a:cubicBezTo>
                  <a:close/>
                </a:path>
              </a:pathLst>
            </a:custGeom>
            <a:blipFill>
              <a:blip r:embed="rId5"/>
              <a:stretch>
                <a:fillRect l="0" t="0" r="-39771" b="0"/>
              </a:stretch>
            </a:blipFill>
          </p:spPr>
        </p:sp>
      </p:grpSp>
      <p:sp>
        <p:nvSpPr>
          <p:cNvPr name="Freeform 10" id="10"/>
          <p:cNvSpPr/>
          <p:nvPr/>
        </p:nvSpPr>
        <p:spPr>
          <a:xfrm flipH="false" flipV="false" rot="0">
            <a:off x="15886973" y="10421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28700" y="6215867"/>
            <a:ext cx="8675150" cy="3042433"/>
            <a:chOff x="0" y="0"/>
            <a:chExt cx="1441468" cy="505532"/>
          </a:xfrm>
        </p:grpSpPr>
        <p:sp>
          <p:nvSpPr>
            <p:cNvPr name="Freeform 12" id="12"/>
            <p:cNvSpPr/>
            <p:nvPr/>
          </p:nvSpPr>
          <p:spPr>
            <a:xfrm flipH="false" flipV="false" rot="0">
              <a:off x="0" y="0"/>
              <a:ext cx="1441468" cy="505532"/>
            </a:xfrm>
            <a:custGeom>
              <a:avLst/>
              <a:gdLst/>
              <a:ahLst/>
              <a:cxnLst/>
              <a:rect r="r" b="b" t="t" l="l"/>
              <a:pathLst>
                <a:path h="505532" w="1441468">
                  <a:moveTo>
                    <a:pt x="1441468" y="45514"/>
                  </a:moveTo>
                  <a:lnTo>
                    <a:pt x="1441468" y="460018"/>
                  </a:lnTo>
                  <a:cubicBezTo>
                    <a:pt x="1441468" y="472089"/>
                    <a:pt x="1436673" y="483666"/>
                    <a:pt x="1428138" y="492201"/>
                  </a:cubicBezTo>
                  <a:cubicBezTo>
                    <a:pt x="1419602" y="500737"/>
                    <a:pt x="1408026" y="505532"/>
                    <a:pt x="1395955" y="505532"/>
                  </a:cubicBezTo>
                  <a:lnTo>
                    <a:pt x="45514" y="505532"/>
                  </a:lnTo>
                  <a:cubicBezTo>
                    <a:pt x="33443" y="505532"/>
                    <a:pt x="21866" y="500737"/>
                    <a:pt x="13331" y="492201"/>
                  </a:cubicBezTo>
                  <a:cubicBezTo>
                    <a:pt x="4795" y="483666"/>
                    <a:pt x="0" y="472089"/>
                    <a:pt x="0" y="460018"/>
                  </a:cubicBezTo>
                  <a:lnTo>
                    <a:pt x="0" y="45514"/>
                  </a:lnTo>
                  <a:cubicBezTo>
                    <a:pt x="0" y="33443"/>
                    <a:pt x="4795" y="21866"/>
                    <a:pt x="13331" y="13331"/>
                  </a:cubicBezTo>
                  <a:cubicBezTo>
                    <a:pt x="21866" y="4795"/>
                    <a:pt x="33443" y="0"/>
                    <a:pt x="45514" y="0"/>
                  </a:cubicBezTo>
                  <a:lnTo>
                    <a:pt x="1395955" y="0"/>
                  </a:lnTo>
                  <a:cubicBezTo>
                    <a:pt x="1421091" y="0"/>
                    <a:pt x="1441468" y="20377"/>
                    <a:pt x="1441468" y="45514"/>
                  </a:cubicBezTo>
                  <a:close/>
                </a:path>
              </a:pathLst>
            </a:custGeom>
            <a:solidFill>
              <a:srgbClr val="000000">
                <a:alpha val="0"/>
              </a:srgbClr>
            </a:solidFill>
            <a:ln w="19050" cap="rnd">
              <a:solidFill>
                <a:srgbClr val="8AB2A6"/>
              </a:solidFill>
              <a:prstDash val="solid"/>
              <a:round/>
            </a:ln>
          </p:spPr>
        </p:sp>
        <p:sp>
          <p:nvSpPr>
            <p:cNvPr name="TextBox 13" id="13"/>
            <p:cNvSpPr txBox="true"/>
            <p:nvPr/>
          </p:nvSpPr>
          <p:spPr>
            <a:xfrm>
              <a:off x="0" y="0"/>
              <a:ext cx="1441468" cy="505532"/>
            </a:xfrm>
            <a:prstGeom prst="rect">
              <a:avLst/>
            </a:prstGeom>
          </p:spPr>
          <p:txBody>
            <a:bodyPr anchor="ctr" rtlCol="false" tIns="50800" lIns="50800" bIns="50800" rIns="50800"/>
            <a:lstStyle/>
            <a:p>
              <a:pPr algn="ctr">
                <a:lnSpc>
                  <a:spcPts val="1680"/>
                </a:lnSpc>
              </a:pPr>
            </a:p>
          </p:txBody>
        </p:sp>
      </p:grpSp>
      <p:sp>
        <p:nvSpPr>
          <p:cNvPr name="TextBox 14" id="14"/>
          <p:cNvSpPr txBox="true"/>
          <p:nvPr/>
        </p:nvSpPr>
        <p:spPr>
          <a:xfrm rot="0">
            <a:off x="1028700" y="5143500"/>
            <a:ext cx="7948341" cy="627636"/>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DIGITAL ARCHITECTS BEHIND EVERY CLICK</a:t>
            </a:r>
          </a:p>
        </p:txBody>
      </p:sp>
      <p:sp>
        <p:nvSpPr>
          <p:cNvPr name="TextBox 15" id="15"/>
          <p:cNvSpPr txBox="true"/>
          <p:nvPr/>
        </p:nvSpPr>
        <p:spPr>
          <a:xfrm rot="0">
            <a:off x="1685162" y="6794257"/>
            <a:ext cx="3111828" cy="1885652"/>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Web developers are specialists who create websites and web-based applications. They use coding languages and tools to make digital experiences functional and visually engaging. Their role bridges creativity and logic, ensuring users interact smoothly with online content across platforms and devices.</a:t>
            </a:r>
          </a:p>
        </p:txBody>
      </p:sp>
      <p:sp>
        <p:nvSpPr>
          <p:cNvPr name="TextBox 16" id="16"/>
          <p:cNvSpPr txBox="true"/>
          <p:nvPr/>
        </p:nvSpPr>
        <p:spPr>
          <a:xfrm rot="0">
            <a:off x="5718772" y="6794257"/>
            <a:ext cx="3111828" cy="1885652"/>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They often collaborate with designers, analysts, and content teams to bring digital ideas to life. By writing and maintaining code, developers keep websites responsive and secure. Their knowledge of both client and server technologies makes them essential in today’s online-driven world.</a:t>
            </a:r>
          </a:p>
        </p:txBody>
      </p:sp>
      <p:sp>
        <p:nvSpPr>
          <p:cNvPr name="TextBox 17" id="17"/>
          <p:cNvSpPr txBox="true"/>
          <p:nvPr/>
        </p:nvSpPr>
        <p:spPr>
          <a:xfrm rot="0">
            <a:off x="16466331" y="10287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940179"/>
            <a:ext cx="1028700" cy="3231508"/>
            <a:chOff x="0" y="0"/>
            <a:chExt cx="270933" cy="851097"/>
          </a:xfrm>
        </p:grpSpPr>
        <p:sp>
          <p:nvSpPr>
            <p:cNvPr name="Freeform 4" id="4"/>
            <p:cNvSpPr/>
            <p:nvPr/>
          </p:nvSpPr>
          <p:spPr>
            <a:xfrm flipH="false" flipV="false" rot="0">
              <a:off x="0" y="0"/>
              <a:ext cx="270933" cy="851097"/>
            </a:xfrm>
            <a:custGeom>
              <a:avLst/>
              <a:gdLst/>
              <a:ahLst/>
              <a:cxnLst/>
              <a:rect r="r" b="b" t="t" l="l"/>
              <a:pathLst>
                <a:path h="851097" w="270933">
                  <a:moveTo>
                    <a:pt x="0" y="0"/>
                  </a:moveTo>
                  <a:lnTo>
                    <a:pt x="270933" y="0"/>
                  </a:lnTo>
                  <a:lnTo>
                    <a:pt x="270933" y="851097"/>
                  </a:lnTo>
                  <a:lnTo>
                    <a:pt x="0" y="851097"/>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270933" cy="879672"/>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028700" y="8852693"/>
            <a:ext cx="392115" cy="392115"/>
          </a:xfrm>
          <a:custGeom>
            <a:avLst/>
            <a:gdLst/>
            <a:ahLst/>
            <a:cxnLst/>
            <a:rect r="r" b="b" t="t" l="l"/>
            <a:pathLst>
              <a:path h="392115" w="392115">
                <a:moveTo>
                  <a:pt x="0" y="0"/>
                </a:moveTo>
                <a:lnTo>
                  <a:pt x="392115" y="0"/>
                </a:lnTo>
                <a:lnTo>
                  <a:pt x="392115"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8700" y="1042193"/>
            <a:ext cx="8215857" cy="5027480"/>
            <a:chOff x="0" y="0"/>
            <a:chExt cx="1365152" cy="835368"/>
          </a:xfrm>
        </p:grpSpPr>
        <p:sp>
          <p:nvSpPr>
            <p:cNvPr name="Freeform 8" id="8"/>
            <p:cNvSpPr/>
            <p:nvPr/>
          </p:nvSpPr>
          <p:spPr>
            <a:xfrm flipH="false" flipV="false" rot="0">
              <a:off x="0" y="0"/>
              <a:ext cx="1365152" cy="835368"/>
            </a:xfrm>
            <a:custGeom>
              <a:avLst/>
              <a:gdLst/>
              <a:ahLst/>
              <a:cxnLst/>
              <a:rect r="r" b="b" t="t" l="l"/>
              <a:pathLst>
                <a:path h="835368" w="1365152">
                  <a:moveTo>
                    <a:pt x="1365152" y="48058"/>
                  </a:moveTo>
                  <a:lnTo>
                    <a:pt x="1365152" y="787310"/>
                  </a:lnTo>
                  <a:cubicBezTo>
                    <a:pt x="1365152" y="800056"/>
                    <a:pt x="1360089" y="812280"/>
                    <a:pt x="1351076" y="821292"/>
                  </a:cubicBezTo>
                  <a:cubicBezTo>
                    <a:pt x="1342063" y="830305"/>
                    <a:pt x="1329840" y="835368"/>
                    <a:pt x="1317094" y="835368"/>
                  </a:cubicBezTo>
                  <a:lnTo>
                    <a:pt x="48058" y="835368"/>
                  </a:lnTo>
                  <a:cubicBezTo>
                    <a:pt x="21516" y="835368"/>
                    <a:pt x="0" y="813852"/>
                    <a:pt x="0" y="787310"/>
                  </a:cubicBezTo>
                  <a:lnTo>
                    <a:pt x="0" y="48058"/>
                  </a:lnTo>
                  <a:cubicBezTo>
                    <a:pt x="0" y="21516"/>
                    <a:pt x="21516" y="0"/>
                    <a:pt x="48058" y="0"/>
                  </a:cubicBezTo>
                  <a:lnTo>
                    <a:pt x="1317094" y="0"/>
                  </a:lnTo>
                  <a:cubicBezTo>
                    <a:pt x="1343636" y="0"/>
                    <a:pt x="1365152" y="21516"/>
                    <a:pt x="1365152" y="48058"/>
                  </a:cubicBezTo>
                  <a:close/>
                </a:path>
              </a:pathLst>
            </a:custGeom>
            <a:solidFill>
              <a:srgbClr val="000000">
                <a:alpha val="0"/>
              </a:srgbClr>
            </a:solidFill>
            <a:ln w="19050" cap="rnd">
              <a:solidFill>
                <a:srgbClr val="8AB2A6"/>
              </a:solidFill>
              <a:prstDash val="solid"/>
              <a:round/>
            </a:ln>
          </p:spPr>
        </p:sp>
        <p:sp>
          <p:nvSpPr>
            <p:cNvPr name="TextBox 9" id="9"/>
            <p:cNvSpPr txBox="true"/>
            <p:nvPr/>
          </p:nvSpPr>
          <p:spPr>
            <a:xfrm>
              <a:off x="0" y="0"/>
              <a:ext cx="1365152" cy="835368"/>
            </a:xfrm>
            <a:prstGeom prst="rect">
              <a:avLst/>
            </a:prstGeom>
          </p:spPr>
          <p:txBody>
            <a:bodyPr anchor="ctr" rtlCol="false" tIns="50800" lIns="50800" bIns="50800" rIns="50800"/>
            <a:lstStyle/>
            <a:p>
              <a:pPr algn="ctr">
                <a:lnSpc>
                  <a:spcPts val="1680"/>
                </a:lnSpc>
              </a:pPr>
            </a:p>
          </p:txBody>
        </p:sp>
      </p:grpSp>
      <p:sp>
        <p:nvSpPr>
          <p:cNvPr name="Freeform 10" id="10"/>
          <p:cNvSpPr/>
          <p:nvPr/>
        </p:nvSpPr>
        <p:spPr>
          <a:xfrm flipH="false" flipV="false" rot="0">
            <a:off x="10342197" y="5342864"/>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648093" y="1462114"/>
            <a:ext cx="6977071" cy="4187638"/>
            <a:chOff x="0" y="0"/>
            <a:chExt cx="6350000" cy="3811270"/>
          </a:xfrm>
        </p:grpSpPr>
        <p:sp>
          <p:nvSpPr>
            <p:cNvPr name="Freeform 12" id="12"/>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7"/>
              <a:stretch>
                <a:fillRect l="0" t="-5502" r="0" b="-5502"/>
              </a:stretch>
            </a:blipFill>
          </p:spPr>
        </p:sp>
      </p:grpSp>
      <p:sp>
        <p:nvSpPr>
          <p:cNvPr name="TextBox 13" id="13"/>
          <p:cNvSpPr txBox="true"/>
          <p:nvPr/>
        </p:nvSpPr>
        <p:spPr>
          <a:xfrm rot="0">
            <a:off x="10342197" y="1304925"/>
            <a:ext cx="7945803" cy="2842494"/>
          </a:xfrm>
          <a:prstGeom prst="rect">
            <a:avLst/>
          </a:prstGeom>
        </p:spPr>
        <p:txBody>
          <a:bodyPr anchor="t" rtlCol="false" tIns="0" lIns="0" bIns="0" rIns="0">
            <a:spAutoFit/>
          </a:bodyPr>
          <a:lstStyle/>
          <a:p>
            <a:pPr algn="l">
              <a:lnSpc>
                <a:spcPts val="10880"/>
              </a:lnSpc>
            </a:pPr>
            <a:r>
              <a:rPr lang="en-US" sz="11453" i="true" spc="-458">
                <a:solidFill>
                  <a:srgbClr val="8AB2A6"/>
                </a:solidFill>
                <a:latin typeface="Anton Italics"/>
                <a:ea typeface="Anton Italics"/>
                <a:cs typeface="Anton Italics"/>
                <a:sym typeface="Anton Italics"/>
              </a:rPr>
              <a:t>TYPES OF WEB DEVELOPERS</a:t>
            </a:r>
          </a:p>
        </p:txBody>
      </p:sp>
      <p:sp>
        <p:nvSpPr>
          <p:cNvPr name="TextBox 14" id="14"/>
          <p:cNvSpPr txBox="true"/>
          <p:nvPr/>
        </p:nvSpPr>
        <p:spPr>
          <a:xfrm rot="0">
            <a:off x="1028700" y="7355548"/>
            <a:ext cx="5001297" cy="1255272"/>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DIVIDING ROLES TO BUILD EFFICIENTLY</a:t>
            </a:r>
          </a:p>
        </p:txBody>
      </p:sp>
      <p:sp>
        <p:nvSpPr>
          <p:cNvPr name="TextBox 15" id="15"/>
          <p:cNvSpPr txBox="true"/>
          <p:nvPr/>
        </p:nvSpPr>
        <p:spPr>
          <a:xfrm rot="0">
            <a:off x="6334826" y="7355548"/>
            <a:ext cx="2909731"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Front-End Specialist</a:t>
            </a:r>
          </a:p>
        </p:txBody>
      </p:sp>
      <p:sp>
        <p:nvSpPr>
          <p:cNvPr name="TextBox 16" id="16"/>
          <p:cNvSpPr txBox="true"/>
          <p:nvPr/>
        </p:nvSpPr>
        <p:spPr>
          <a:xfrm rot="0">
            <a:off x="1608058" y="88392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
        <p:nvSpPr>
          <p:cNvPr name="TextBox 17" id="17"/>
          <p:cNvSpPr txBox="true"/>
          <p:nvPr/>
        </p:nvSpPr>
        <p:spPr>
          <a:xfrm rot="0">
            <a:off x="6334826" y="7778189"/>
            <a:ext cx="2909731" cy="1466619"/>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Focuses on user interface and browser interaction. Uses web languages to shape layout, responsiveness, and visuals, ensuring a smooth experience across devices. Works closely with designers to align visual identity.</a:t>
            </a:r>
          </a:p>
        </p:txBody>
      </p:sp>
      <p:sp>
        <p:nvSpPr>
          <p:cNvPr name="TextBox 18" id="18"/>
          <p:cNvSpPr txBox="true"/>
          <p:nvPr/>
        </p:nvSpPr>
        <p:spPr>
          <a:xfrm rot="0">
            <a:off x="10342197" y="7355548"/>
            <a:ext cx="2909731"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Back-End Technician</a:t>
            </a:r>
          </a:p>
        </p:txBody>
      </p:sp>
      <p:sp>
        <p:nvSpPr>
          <p:cNvPr name="TextBox 19" id="19"/>
          <p:cNvSpPr txBox="true"/>
          <p:nvPr/>
        </p:nvSpPr>
        <p:spPr>
          <a:xfrm rot="0">
            <a:off x="10342197" y="7778189"/>
            <a:ext cx="2909731" cy="1466619"/>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Manages server logic, databases, and application infrastructure. Responsible for processing user requests and data security. Ensures fast loading and efficient communication between the client and server sides of websites.</a:t>
            </a:r>
          </a:p>
        </p:txBody>
      </p:sp>
      <p:sp>
        <p:nvSpPr>
          <p:cNvPr name="TextBox 20" id="20"/>
          <p:cNvSpPr txBox="true"/>
          <p:nvPr/>
        </p:nvSpPr>
        <p:spPr>
          <a:xfrm rot="0">
            <a:off x="14349569" y="7355548"/>
            <a:ext cx="2909731"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Full-Stack Generalist</a:t>
            </a:r>
          </a:p>
        </p:txBody>
      </p:sp>
      <p:sp>
        <p:nvSpPr>
          <p:cNvPr name="TextBox 21" id="21"/>
          <p:cNvSpPr txBox="true"/>
          <p:nvPr/>
        </p:nvSpPr>
        <p:spPr>
          <a:xfrm rot="0">
            <a:off x="14349569" y="7778189"/>
            <a:ext cx="2909731" cy="1466619"/>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Combines front-end and back-end capabilities. Versatile in multiple layers of development, often managing full project workflows. Ideal for startups or teams needing wide-ranging technical coverage from a single contributor.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144000" y="1042193"/>
            <a:ext cx="8115300" cy="3654992"/>
            <a:chOff x="0" y="0"/>
            <a:chExt cx="8459470" cy="3810000"/>
          </a:xfrm>
        </p:grpSpPr>
        <p:sp>
          <p:nvSpPr>
            <p:cNvPr name="Freeform 8" id="8"/>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5"/>
              <a:stretch>
                <a:fillRect l="0" t="-473" r="0" b="-47783"/>
              </a:stretch>
            </a:blipFill>
          </p:spPr>
        </p:sp>
      </p:grpSp>
      <p:grpSp>
        <p:nvGrpSpPr>
          <p:cNvPr name="Group 9" id="9"/>
          <p:cNvGrpSpPr/>
          <p:nvPr/>
        </p:nvGrpSpPr>
        <p:grpSpPr>
          <a:xfrm rot="0">
            <a:off x="10403585" y="5143500"/>
            <a:ext cx="6855715" cy="4114800"/>
            <a:chOff x="0" y="0"/>
            <a:chExt cx="6350000" cy="3811270"/>
          </a:xfrm>
        </p:grpSpPr>
        <p:sp>
          <p:nvSpPr>
            <p:cNvPr name="Freeform 10" id="10"/>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6"/>
              <a:stretch>
                <a:fillRect l="0" t="-840" r="0" b="-10372"/>
              </a:stretch>
            </a:blipFill>
          </p:spPr>
        </p:sp>
      </p:grpSp>
      <p:sp>
        <p:nvSpPr>
          <p:cNvPr name="TextBox 11" id="11"/>
          <p:cNvSpPr txBox="true"/>
          <p:nvPr/>
        </p:nvSpPr>
        <p:spPr>
          <a:xfrm rot="0">
            <a:off x="1149700" y="8136106"/>
            <a:ext cx="9253886" cy="1363702"/>
          </a:xfrm>
          <a:prstGeom prst="rect">
            <a:avLst/>
          </a:prstGeom>
        </p:spPr>
        <p:txBody>
          <a:bodyPr anchor="t" rtlCol="false" tIns="0" lIns="0" bIns="0" rIns="0">
            <a:spAutoFit/>
          </a:bodyPr>
          <a:lstStyle/>
          <a:p>
            <a:pPr algn="l">
              <a:lnSpc>
                <a:spcPts val="10188"/>
              </a:lnSpc>
            </a:pPr>
            <a:r>
              <a:rPr lang="en-US" sz="10724" i="true" spc="-428">
                <a:solidFill>
                  <a:srgbClr val="8AB2A6"/>
                </a:solidFill>
                <a:latin typeface="Anton Italics"/>
                <a:ea typeface="Anton Italics"/>
                <a:cs typeface="Anton Italics"/>
                <a:sym typeface="Anton Italics"/>
              </a:rPr>
              <a:t>ESSENTIAL SKILLS</a:t>
            </a:r>
          </a:p>
        </p:txBody>
      </p:sp>
      <p:sp>
        <p:nvSpPr>
          <p:cNvPr name="TextBox 12" id="12"/>
          <p:cNvSpPr txBox="true"/>
          <p:nvPr/>
        </p:nvSpPr>
        <p:spPr>
          <a:xfrm rot="0">
            <a:off x="1085850" y="1028700"/>
            <a:ext cx="7185031" cy="1255272"/>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CORE COMPETENCIES EVERY DEVELOPER NEEDS</a:t>
            </a:r>
          </a:p>
        </p:txBody>
      </p:sp>
      <p:grpSp>
        <p:nvGrpSpPr>
          <p:cNvPr name="Group 13" id="13"/>
          <p:cNvGrpSpPr/>
          <p:nvPr/>
        </p:nvGrpSpPr>
        <p:grpSpPr>
          <a:xfrm rot="0">
            <a:off x="1028700" y="2869689"/>
            <a:ext cx="7242181" cy="4331211"/>
            <a:chOff x="0" y="0"/>
            <a:chExt cx="1203365" cy="719676"/>
          </a:xfrm>
        </p:grpSpPr>
        <p:sp>
          <p:nvSpPr>
            <p:cNvPr name="Freeform 14" id="14"/>
            <p:cNvSpPr/>
            <p:nvPr/>
          </p:nvSpPr>
          <p:spPr>
            <a:xfrm flipH="false" flipV="false" rot="0">
              <a:off x="0" y="0"/>
              <a:ext cx="1203365" cy="719676"/>
            </a:xfrm>
            <a:custGeom>
              <a:avLst/>
              <a:gdLst/>
              <a:ahLst/>
              <a:cxnLst/>
              <a:rect r="r" b="b" t="t" l="l"/>
              <a:pathLst>
                <a:path h="719676" w="1203365">
                  <a:moveTo>
                    <a:pt x="1203365" y="54519"/>
                  </a:moveTo>
                  <a:lnTo>
                    <a:pt x="1203365" y="665157"/>
                  </a:lnTo>
                  <a:cubicBezTo>
                    <a:pt x="1203365" y="695267"/>
                    <a:pt x="1178956" y="719676"/>
                    <a:pt x="1148846" y="719676"/>
                  </a:cubicBezTo>
                  <a:lnTo>
                    <a:pt x="54519" y="719676"/>
                  </a:lnTo>
                  <a:cubicBezTo>
                    <a:pt x="24409" y="719676"/>
                    <a:pt x="0" y="695267"/>
                    <a:pt x="0" y="665157"/>
                  </a:cubicBezTo>
                  <a:lnTo>
                    <a:pt x="0" y="54519"/>
                  </a:lnTo>
                  <a:cubicBezTo>
                    <a:pt x="0" y="24409"/>
                    <a:pt x="24409" y="0"/>
                    <a:pt x="54519" y="0"/>
                  </a:cubicBezTo>
                  <a:lnTo>
                    <a:pt x="1148846" y="0"/>
                  </a:lnTo>
                  <a:cubicBezTo>
                    <a:pt x="1178956" y="0"/>
                    <a:pt x="1203365" y="24409"/>
                    <a:pt x="1203365" y="54519"/>
                  </a:cubicBezTo>
                  <a:close/>
                </a:path>
              </a:pathLst>
            </a:custGeom>
            <a:solidFill>
              <a:srgbClr val="000000">
                <a:alpha val="0"/>
              </a:srgbClr>
            </a:solidFill>
            <a:ln w="19050" cap="rnd">
              <a:solidFill>
                <a:srgbClr val="8AB2A6"/>
              </a:solidFill>
              <a:prstDash val="solid"/>
              <a:round/>
            </a:ln>
          </p:spPr>
        </p:sp>
        <p:sp>
          <p:nvSpPr>
            <p:cNvPr name="TextBox 15" id="15"/>
            <p:cNvSpPr txBox="true"/>
            <p:nvPr/>
          </p:nvSpPr>
          <p:spPr>
            <a:xfrm>
              <a:off x="0" y="0"/>
              <a:ext cx="1203365" cy="719676"/>
            </a:xfrm>
            <a:prstGeom prst="rect">
              <a:avLst/>
            </a:prstGeom>
          </p:spPr>
          <p:txBody>
            <a:bodyPr anchor="ctr" rtlCol="false" tIns="50800" lIns="50800" bIns="50800" rIns="50800"/>
            <a:lstStyle/>
            <a:p>
              <a:pPr algn="ctr">
                <a:lnSpc>
                  <a:spcPts val="1680"/>
                </a:lnSpc>
              </a:pPr>
            </a:p>
          </p:txBody>
        </p:sp>
      </p:grpSp>
      <p:sp>
        <p:nvSpPr>
          <p:cNvPr name="TextBox 16" id="16"/>
          <p:cNvSpPr txBox="true"/>
          <p:nvPr/>
        </p:nvSpPr>
        <p:spPr>
          <a:xfrm rot="0">
            <a:off x="16466331" y="88392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grpSp>
        <p:nvGrpSpPr>
          <p:cNvPr name="Group 17" id="17"/>
          <p:cNvGrpSpPr/>
          <p:nvPr/>
        </p:nvGrpSpPr>
        <p:grpSpPr>
          <a:xfrm rot="5400000">
            <a:off x="12238958" y="-1231046"/>
            <a:ext cx="1028700" cy="3490793"/>
            <a:chOff x="0" y="0"/>
            <a:chExt cx="270933" cy="919386"/>
          </a:xfrm>
        </p:grpSpPr>
        <p:sp>
          <p:nvSpPr>
            <p:cNvPr name="Freeform 18" id="1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19" id="1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TextBox 20" id="20"/>
          <p:cNvSpPr txBox="true"/>
          <p:nvPr/>
        </p:nvSpPr>
        <p:spPr>
          <a:xfrm rot="0">
            <a:off x="1617518" y="3560941"/>
            <a:ext cx="2805620"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Coding Foundations</a:t>
            </a:r>
          </a:p>
        </p:txBody>
      </p:sp>
      <p:sp>
        <p:nvSpPr>
          <p:cNvPr name="TextBox 21" id="21"/>
          <p:cNvSpPr txBox="true"/>
          <p:nvPr/>
        </p:nvSpPr>
        <p:spPr>
          <a:xfrm rot="0">
            <a:off x="1617518" y="3859756"/>
            <a:ext cx="2805620" cy="838068"/>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Understanding HTML, CSS, and JavaScript is fundamental for building, styling, and adding interactivity to websites and apps.</a:t>
            </a:r>
          </a:p>
        </p:txBody>
      </p:sp>
      <p:sp>
        <p:nvSpPr>
          <p:cNvPr name="TextBox 22" id="22"/>
          <p:cNvSpPr txBox="true"/>
          <p:nvPr/>
        </p:nvSpPr>
        <p:spPr>
          <a:xfrm rot="0">
            <a:off x="4933593" y="3560941"/>
            <a:ext cx="2805620"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Version Control</a:t>
            </a:r>
          </a:p>
        </p:txBody>
      </p:sp>
      <p:sp>
        <p:nvSpPr>
          <p:cNvPr name="TextBox 23" id="23"/>
          <p:cNvSpPr txBox="true"/>
          <p:nvPr/>
        </p:nvSpPr>
        <p:spPr>
          <a:xfrm rot="0">
            <a:off x="4933593" y="3859756"/>
            <a:ext cx="2805620" cy="838068"/>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Familiarity with tracking changes through distributed version systems is crucial in team development workflows.</a:t>
            </a:r>
          </a:p>
        </p:txBody>
      </p:sp>
      <p:sp>
        <p:nvSpPr>
          <p:cNvPr name="TextBox 24" id="24"/>
          <p:cNvSpPr txBox="true"/>
          <p:nvPr/>
        </p:nvSpPr>
        <p:spPr>
          <a:xfrm rot="0">
            <a:off x="1617518" y="5372765"/>
            <a:ext cx="2805620"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Responsive Design</a:t>
            </a:r>
          </a:p>
        </p:txBody>
      </p:sp>
      <p:sp>
        <p:nvSpPr>
          <p:cNvPr name="TextBox 25" id="25"/>
          <p:cNvSpPr txBox="true"/>
          <p:nvPr/>
        </p:nvSpPr>
        <p:spPr>
          <a:xfrm rot="0">
            <a:off x="1617518" y="5671580"/>
            <a:ext cx="2805620" cy="838068"/>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Creating adaptable layouts that function well on phones, tablets, and desktops ensures better user experience.</a:t>
            </a:r>
          </a:p>
        </p:txBody>
      </p:sp>
      <p:sp>
        <p:nvSpPr>
          <p:cNvPr name="TextBox 26" id="26"/>
          <p:cNvSpPr txBox="true"/>
          <p:nvPr/>
        </p:nvSpPr>
        <p:spPr>
          <a:xfrm rot="0">
            <a:off x="4933593" y="5372765"/>
            <a:ext cx="2805620"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Problem Solving</a:t>
            </a:r>
          </a:p>
        </p:txBody>
      </p:sp>
      <p:sp>
        <p:nvSpPr>
          <p:cNvPr name="TextBox 27" id="27"/>
          <p:cNvSpPr txBox="true"/>
          <p:nvPr/>
        </p:nvSpPr>
        <p:spPr>
          <a:xfrm rot="0">
            <a:off x="4933593" y="5671580"/>
            <a:ext cx="2805620" cy="838068"/>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Debugging errors and optimizing performance is vital to maintaining secure, efficient websites.</a:t>
            </a:r>
          </a:p>
        </p:txBody>
      </p:sp>
      <p:sp>
        <p:nvSpPr>
          <p:cNvPr name="Freeform 28" id="28"/>
          <p:cNvSpPr/>
          <p:nvPr/>
        </p:nvSpPr>
        <p:spPr>
          <a:xfrm flipH="false" flipV="false" rot="0">
            <a:off x="9144000" y="3971015"/>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707979" y="4833013"/>
            <a:ext cx="4631756" cy="4425287"/>
            <a:chOff x="0" y="0"/>
            <a:chExt cx="769616" cy="735307"/>
          </a:xfrm>
        </p:grpSpPr>
        <p:sp>
          <p:nvSpPr>
            <p:cNvPr name="Freeform 4" id="4"/>
            <p:cNvSpPr/>
            <p:nvPr/>
          </p:nvSpPr>
          <p:spPr>
            <a:xfrm flipH="false" flipV="false" rot="0">
              <a:off x="0" y="0"/>
              <a:ext cx="769616" cy="735307"/>
            </a:xfrm>
            <a:custGeom>
              <a:avLst/>
              <a:gdLst/>
              <a:ahLst/>
              <a:cxnLst/>
              <a:rect r="r" b="b" t="t" l="l"/>
              <a:pathLst>
                <a:path h="735307" w="769616">
                  <a:moveTo>
                    <a:pt x="769616" y="85246"/>
                  </a:moveTo>
                  <a:lnTo>
                    <a:pt x="769616" y="650062"/>
                  </a:lnTo>
                  <a:cubicBezTo>
                    <a:pt x="769616" y="697142"/>
                    <a:pt x="731450" y="735307"/>
                    <a:pt x="684370" y="735307"/>
                  </a:cubicBezTo>
                  <a:lnTo>
                    <a:pt x="85246" y="735307"/>
                  </a:lnTo>
                  <a:cubicBezTo>
                    <a:pt x="38166" y="735307"/>
                    <a:pt x="0" y="697142"/>
                    <a:pt x="0" y="650062"/>
                  </a:cubicBezTo>
                  <a:lnTo>
                    <a:pt x="0" y="85246"/>
                  </a:lnTo>
                  <a:cubicBezTo>
                    <a:pt x="0" y="38166"/>
                    <a:pt x="38166" y="0"/>
                    <a:pt x="85246" y="0"/>
                  </a:cubicBezTo>
                  <a:lnTo>
                    <a:pt x="684370" y="0"/>
                  </a:lnTo>
                  <a:cubicBezTo>
                    <a:pt x="731450" y="0"/>
                    <a:pt x="769616" y="38166"/>
                    <a:pt x="769616" y="85246"/>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769616" cy="735307"/>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0" y="6994790"/>
            <a:ext cx="3298345" cy="2263510"/>
            <a:chOff x="0" y="0"/>
            <a:chExt cx="868700" cy="596151"/>
          </a:xfrm>
        </p:grpSpPr>
        <p:sp>
          <p:nvSpPr>
            <p:cNvPr name="Freeform 7" id="7"/>
            <p:cNvSpPr/>
            <p:nvPr/>
          </p:nvSpPr>
          <p:spPr>
            <a:xfrm flipH="false" flipV="false" rot="0">
              <a:off x="0" y="0"/>
              <a:ext cx="868700" cy="596151"/>
            </a:xfrm>
            <a:custGeom>
              <a:avLst/>
              <a:gdLst/>
              <a:ahLst/>
              <a:cxnLst/>
              <a:rect r="r" b="b" t="t" l="l"/>
              <a:pathLst>
                <a:path h="596151" w="868700">
                  <a:moveTo>
                    <a:pt x="0" y="0"/>
                  </a:moveTo>
                  <a:lnTo>
                    <a:pt x="868700" y="0"/>
                  </a:lnTo>
                  <a:lnTo>
                    <a:pt x="868700" y="596151"/>
                  </a:lnTo>
                  <a:lnTo>
                    <a:pt x="0" y="596151"/>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868700" cy="624726"/>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1028700" y="2643811"/>
            <a:ext cx="7311035" cy="6609176"/>
            <a:chOff x="0" y="0"/>
            <a:chExt cx="6350000" cy="5740400"/>
          </a:xfrm>
        </p:grpSpPr>
        <p:sp>
          <p:nvSpPr>
            <p:cNvPr name="Freeform 10" id="10"/>
            <p:cNvSpPr/>
            <p:nvPr/>
          </p:nvSpPr>
          <p:spPr>
            <a:xfrm flipH="true" flipV="false" rot="0">
              <a:off x="0" y="0"/>
              <a:ext cx="6351270" cy="5741670"/>
            </a:xfrm>
            <a:custGeom>
              <a:avLst/>
              <a:gdLst/>
              <a:ahLst/>
              <a:cxnLst/>
              <a:rect r="r" b="b" t="t" l="l"/>
              <a:pathLst>
                <a:path h="5741670" w="6351270">
                  <a:moveTo>
                    <a:pt x="6351270" y="542290"/>
                  </a:moveTo>
                  <a:lnTo>
                    <a:pt x="6351270" y="2392680"/>
                  </a:lnTo>
                  <a:cubicBezTo>
                    <a:pt x="6351270" y="2691130"/>
                    <a:pt x="6108700" y="2933700"/>
                    <a:pt x="5808980" y="2933700"/>
                  </a:cubicBezTo>
                  <a:lnTo>
                    <a:pt x="5203190" y="2933700"/>
                  </a:lnTo>
                  <a:cubicBezTo>
                    <a:pt x="4903470" y="2933700"/>
                    <a:pt x="4660900" y="3176270"/>
                    <a:pt x="4660900" y="3475990"/>
                  </a:cubicBezTo>
                  <a:lnTo>
                    <a:pt x="4660900" y="5199380"/>
                  </a:lnTo>
                  <a:cubicBezTo>
                    <a:pt x="4660900" y="5499100"/>
                    <a:pt x="4418330" y="5741670"/>
                    <a:pt x="4118610" y="5741670"/>
                  </a:cubicBezTo>
                  <a:lnTo>
                    <a:pt x="2752090" y="5741670"/>
                  </a:lnTo>
                  <a:cubicBezTo>
                    <a:pt x="2616200" y="5741670"/>
                    <a:pt x="2484120" y="5689600"/>
                    <a:pt x="2383790" y="5598160"/>
                  </a:cubicBezTo>
                  <a:lnTo>
                    <a:pt x="173990" y="3553460"/>
                  </a:lnTo>
                  <a:cubicBezTo>
                    <a:pt x="63500" y="3450590"/>
                    <a:pt x="0" y="3307080"/>
                    <a:pt x="0" y="3155950"/>
                  </a:cubicBezTo>
                  <a:lnTo>
                    <a:pt x="0" y="542290"/>
                  </a:lnTo>
                  <a:cubicBezTo>
                    <a:pt x="1270" y="242570"/>
                    <a:pt x="243840" y="0"/>
                    <a:pt x="543560" y="0"/>
                  </a:cubicBezTo>
                  <a:lnTo>
                    <a:pt x="5808980" y="0"/>
                  </a:lnTo>
                  <a:cubicBezTo>
                    <a:pt x="6108700" y="0"/>
                    <a:pt x="6351270" y="242570"/>
                    <a:pt x="6351270" y="542290"/>
                  </a:cubicBezTo>
                  <a:close/>
                </a:path>
              </a:pathLst>
            </a:custGeom>
            <a:blipFill>
              <a:blip r:embed="rId3"/>
              <a:stretch>
                <a:fillRect l="-17843" t="0" r="-17843" b="0"/>
              </a:stretch>
            </a:blipFill>
          </p:spPr>
        </p:sp>
      </p:grpSp>
      <p:sp>
        <p:nvSpPr>
          <p:cNvPr name="Freeform 11" id="11"/>
          <p:cNvSpPr/>
          <p:nvPr/>
        </p:nvSpPr>
        <p:spPr>
          <a:xfrm flipH="false" flipV="false" rot="0">
            <a:off x="1028700" y="1042193"/>
            <a:ext cx="392115" cy="392115"/>
          </a:xfrm>
          <a:custGeom>
            <a:avLst/>
            <a:gdLst/>
            <a:ahLst/>
            <a:cxnLst/>
            <a:rect r="r" b="b" t="t" l="l"/>
            <a:pathLst>
              <a:path h="392115" w="392115">
                <a:moveTo>
                  <a:pt x="0" y="0"/>
                </a:moveTo>
                <a:lnTo>
                  <a:pt x="392115" y="0"/>
                </a:lnTo>
                <a:lnTo>
                  <a:pt x="392115" y="392114"/>
                </a:lnTo>
                <a:lnTo>
                  <a:pt x="0" y="392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9144000" y="7016530"/>
            <a:ext cx="9144000" cy="2396035"/>
          </a:xfrm>
          <a:prstGeom prst="rect">
            <a:avLst/>
          </a:prstGeom>
        </p:spPr>
        <p:txBody>
          <a:bodyPr anchor="t" rtlCol="false" tIns="0" lIns="0" bIns="0" rIns="0">
            <a:spAutoFit/>
          </a:bodyPr>
          <a:lstStyle/>
          <a:p>
            <a:pPr algn="l">
              <a:lnSpc>
                <a:spcPts val="9157"/>
              </a:lnSpc>
            </a:pPr>
            <a:r>
              <a:rPr lang="en-US" sz="9639" i="true" spc="-385">
                <a:solidFill>
                  <a:srgbClr val="8AB2A6"/>
                </a:solidFill>
                <a:latin typeface="Anton Italics"/>
                <a:ea typeface="Anton Italics"/>
                <a:cs typeface="Anton Italics"/>
                <a:sym typeface="Anton Italics"/>
              </a:rPr>
              <a:t>WEB DEVELOPMENT PROCESS</a:t>
            </a:r>
          </a:p>
        </p:txBody>
      </p:sp>
      <p:sp>
        <p:nvSpPr>
          <p:cNvPr name="TextBox 13" id="13"/>
          <p:cNvSpPr txBox="true"/>
          <p:nvPr/>
        </p:nvSpPr>
        <p:spPr>
          <a:xfrm rot="0">
            <a:off x="1608058" y="10287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
        <p:nvSpPr>
          <p:cNvPr name="TextBox 14" id="14"/>
          <p:cNvSpPr txBox="true"/>
          <p:nvPr/>
        </p:nvSpPr>
        <p:spPr>
          <a:xfrm rot="0">
            <a:off x="9144000" y="1028700"/>
            <a:ext cx="2990674" cy="1255272"/>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FROM CONCEPT TO CODE</a:t>
            </a:r>
          </a:p>
        </p:txBody>
      </p:sp>
      <p:sp>
        <p:nvSpPr>
          <p:cNvPr name="TextBox 15" id="15"/>
          <p:cNvSpPr txBox="true"/>
          <p:nvPr/>
        </p:nvSpPr>
        <p:spPr>
          <a:xfrm rot="0">
            <a:off x="13969681" y="1087894"/>
            <a:ext cx="3289619"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Planning Stage</a:t>
            </a:r>
          </a:p>
        </p:txBody>
      </p:sp>
      <p:sp>
        <p:nvSpPr>
          <p:cNvPr name="TextBox 16" id="16"/>
          <p:cNvSpPr txBox="true"/>
          <p:nvPr/>
        </p:nvSpPr>
        <p:spPr>
          <a:xfrm rot="0">
            <a:off x="13969681" y="1386710"/>
            <a:ext cx="3289619" cy="1257102"/>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Define goals, audience, and features. This phase includes wireframing, site mapping, and deciding on technologies and platforms to use. Clear planning ensures efficient development and fewer revisions.</a:t>
            </a:r>
          </a:p>
        </p:txBody>
      </p:sp>
      <p:sp>
        <p:nvSpPr>
          <p:cNvPr name="TextBox 17" id="17"/>
          <p:cNvSpPr txBox="true"/>
          <p:nvPr/>
        </p:nvSpPr>
        <p:spPr>
          <a:xfrm rot="0">
            <a:off x="13969681" y="3797100"/>
            <a:ext cx="3289619"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Launch &amp; Optimization</a:t>
            </a:r>
          </a:p>
        </p:txBody>
      </p:sp>
      <p:sp>
        <p:nvSpPr>
          <p:cNvPr name="TextBox 18" id="18"/>
          <p:cNvSpPr txBox="true"/>
          <p:nvPr/>
        </p:nvSpPr>
        <p:spPr>
          <a:xfrm rot="0">
            <a:off x="13969681" y="4095915"/>
            <a:ext cx="3289619" cy="1047585"/>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After full testing, the site is deployed. Ongoing maintenance follows to fix issues, implement updates, and improve speed or accessibility as user feedback comes in.</a:t>
            </a:r>
          </a:p>
        </p:txBody>
      </p:sp>
      <p:sp>
        <p:nvSpPr>
          <p:cNvPr name="TextBox 19" id="19"/>
          <p:cNvSpPr txBox="true"/>
          <p:nvPr/>
        </p:nvSpPr>
        <p:spPr>
          <a:xfrm rot="0">
            <a:off x="9144000" y="3797100"/>
            <a:ext cx="3289619"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Development Phase</a:t>
            </a:r>
          </a:p>
        </p:txBody>
      </p:sp>
      <p:sp>
        <p:nvSpPr>
          <p:cNvPr name="TextBox 20" id="20"/>
          <p:cNvSpPr txBox="true"/>
          <p:nvPr/>
        </p:nvSpPr>
        <p:spPr>
          <a:xfrm rot="0">
            <a:off x="9144000" y="4095915"/>
            <a:ext cx="3289619" cy="1047585"/>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Involves coding both front-end and back-end features. This is where logic, design, and interactivity are integrated. Testing begins in this phase to identify bugs early.</a:t>
            </a:r>
          </a:p>
        </p:txBody>
      </p:sp>
      <p:sp>
        <p:nvSpPr>
          <p:cNvPr name="Freeform 21" id="21"/>
          <p:cNvSpPr/>
          <p:nvPr/>
        </p:nvSpPr>
        <p:spPr>
          <a:xfrm flipH="false" flipV="false" rot="0">
            <a:off x="7173434" y="8100248"/>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3491983" y="6519683"/>
            <a:ext cx="1702841" cy="5831793"/>
            <a:chOff x="0" y="0"/>
            <a:chExt cx="448485" cy="1535945"/>
          </a:xfrm>
        </p:grpSpPr>
        <p:sp>
          <p:nvSpPr>
            <p:cNvPr name="Freeform 4" id="4"/>
            <p:cNvSpPr/>
            <p:nvPr/>
          </p:nvSpPr>
          <p:spPr>
            <a:xfrm flipH="false" flipV="false" rot="0">
              <a:off x="0" y="0"/>
              <a:ext cx="448485" cy="1535945"/>
            </a:xfrm>
            <a:custGeom>
              <a:avLst/>
              <a:gdLst/>
              <a:ahLst/>
              <a:cxnLst/>
              <a:rect r="r" b="b" t="t" l="l"/>
              <a:pathLst>
                <a:path h="1535945" w="448485">
                  <a:moveTo>
                    <a:pt x="0" y="0"/>
                  </a:moveTo>
                  <a:lnTo>
                    <a:pt x="448485" y="0"/>
                  </a:lnTo>
                  <a:lnTo>
                    <a:pt x="448485" y="1535945"/>
                  </a:lnTo>
                  <a:lnTo>
                    <a:pt x="0" y="153594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448485" cy="156452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10421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8700" y="5687658"/>
            <a:ext cx="3750476" cy="3570642"/>
            <a:chOff x="0" y="0"/>
            <a:chExt cx="623181" cy="593299"/>
          </a:xfrm>
        </p:grpSpPr>
        <p:sp>
          <p:nvSpPr>
            <p:cNvPr name="Freeform 8" id="8"/>
            <p:cNvSpPr/>
            <p:nvPr/>
          </p:nvSpPr>
          <p:spPr>
            <a:xfrm flipH="false" flipV="false" rot="0">
              <a:off x="0" y="0"/>
              <a:ext cx="623181" cy="593299"/>
            </a:xfrm>
            <a:custGeom>
              <a:avLst/>
              <a:gdLst/>
              <a:ahLst/>
              <a:cxnLst/>
              <a:rect r="r" b="b" t="t" l="l"/>
              <a:pathLst>
                <a:path h="593299" w="623181">
                  <a:moveTo>
                    <a:pt x="623181" y="105277"/>
                  </a:moveTo>
                  <a:lnTo>
                    <a:pt x="623181" y="488023"/>
                  </a:lnTo>
                  <a:cubicBezTo>
                    <a:pt x="623181" y="515944"/>
                    <a:pt x="612090" y="542721"/>
                    <a:pt x="592347" y="562464"/>
                  </a:cubicBezTo>
                  <a:cubicBezTo>
                    <a:pt x="572603" y="582208"/>
                    <a:pt x="545826" y="593299"/>
                    <a:pt x="517905" y="593299"/>
                  </a:cubicBezTo>
                  <a:lnTo>
                    <a:pt x="105277" y="593299"/>
                  </a:lnTo>
                  <a:cubicBezTo>
                    <a:pt x="47134" y="593299"/>
                    <a:pt x="0" y="546165"/>
                    <a:pt x="0" y="488023"/>
                  </a:cubicBezTo>
                  <a:lnTo>
                    <a:pt x="0" y="105277"/>
                  </a:lnTo>
                  <a:cubicBezTo>
                    <a:pt x="0" y="77356"/>
                    <a:pt x="11092" y="50578"/>
                    <a:pt x="30835" y="30835"/>
                  </a:cubicBezTo>
                  <a:cubicBezTo>
                    <a:pt x="50578" y="11092"/>
                    <a:pt x="77356" y="0"/>
                    <a:pt x="105277" y="0"/>
                  </a:cubicBezTo>
                  <a:lnTo>
                    <a:pt x="517905" y="0"/>
                  </a:lnTo>
                  <a:cubicBezTo>
                    <a:pt x="545826" y="0"/>
                    <a:pt x="572603" y="11092"/>
                    <a:pt x="592347" y="30835"/>
                  </a:cubicBezTo>
                  <a:cubicBezTo>
                    <a:pt x="612090" y="50578"/>
                    <a:pt x="623181" y="77356"/>
                    <a:pt x="623181" y="105277"/>
                  </a:cubicBezTo>
                  <a:close/>
                </a:path>
              </a:pathLst>
            </a:custGeom>
            <a:solidFill>
              <a:srgbClr val="000000">
                <a:alpha val="0"/>
              </a:srgbClr>
            </a:solidFill>
            <a:ln w="19050" cap="rnd">
              <a:solidFill>
                <a:srgbClr val="8AB2A6"/>
              </a:solidFill>
              <a:prstDash val="solid"/>
              <a:round/>
            </a:ln>
          </p:spPr>
        </p:sp>
        <p:sp>
          <p:nvSpPr>
            <p:cNvPr name="TextBox 9" id="9"/>
            <p:cNvSpPr txBox="true"/>
            <p:nvPr/>
          </p:nvSpPr>
          <p:spPr>
            <a:xfrm>
              <a:off x="0" y="0"/>
              <a:ext cx="623181" cy="593299"/>
            </a:xfrm>
            <a:prstGeom prst="rect">
              <a:avLst/>
            </a:prstGeom>
          </p:spPr>
          <p:txBody>
            <a:bodyPr anchor="ctr" rtlCol="false" tIns="50800" lIns="50800" bIns="50800" rIns="50800"/>
            <a:lstStyle/>
            <a:p>
              <a:pPr algn="ctr">
                <a:lnSpc>
                  <a:spcPts val="1680"/>
                </a:lnSpc>
              </a:pPr>
            </a:p>
          </p:txBody>
        </p:sp>
      </p:grpSp>
      <p:grpSp>
        <p:nvGrpSpPr>
          <p:cNvPr name="Group 10" id="10"/>
          <p:cNvGrpSpPr/>
          <p:nvPr/>
        </p:nvGrpSpPr>
        <p:grpSpPr>
          <a:xfrm rot="0">
            <a:off x="5554374" y="5687658"/>
            <a:ext cx="3750476" cy="3570642"/>
            <a:chOff x="0" y="0"/>
            <a:chExt cx="623181" cy="593299"/>
          </a:xfrm>
        </p:grpSpPr>
        <p:sp>
          <p:nvSpPr>
            <p:cNvPr name="Freeform 11" id="11"/>
            <p:cNvSpPr/>
            <p:nvPr/>
          </p:nvSpPr>
          <p:spPr>
            <a:xfrm flipH="false" flipV="false" rot="0">
              <a:off x="0" y="0"/>
              <a:ext cx="623181" cy="593299"/>
            </a:xfrm>
            <a:custGeom>
              <a:avLst/>
              <a:gdLst/>
              <a:ahLst/>
              <a:cxnLst/>
              <a:rect r="r" b="b" t="t" l="l"/>
              <a:pathLst>
                <a:path h="593299" w="623181">
                  <a:moveTo>
                    <a:pt x="623181" y="105277"/>
                  </a:moveTo>
                  <a:lnTo>
                    <a:pt x="623181" y="488023"/>
                  </a:lnTo>
                  <a:cubicBezTo>
                    <a:pt x="623181" y="515944"/>
                    <a:pt x="612090" y="542721"/>
                    <a:pt x="592347" y="562464"/>
                  </a:cubicBezTo>
                  <a:cubicBezTo>
                    <a:pt x="572603" y="582208"/>
                    <a:pt x="545826" y="593299"/>
                    <a:pt x="517905" y="593299"/>
                  </a:cubicBezTo>
                  <a:lnTo>
                    <a:pt x="105277" y="593299"/>
                  </a:lnTo>
                  <a:cubicBezTo>
                    <a:pt x="47134" y="593299"/>
                    <a:pt x="0" y="546165"/>
                    <a:pt x="0" y="488023"/>
                  </a:cubicBezTo>
                  <a:lnTo>
                    <a:pt x="0" y="105277"/>
                  </a:lnTo>
                  <a:cubicBezTo>
                    <a:pt x="0" y="77356"/>
                    <a:pt x="11092" y="50578"/>
                    <a:pt x="30835" y="30835"/>
                  </a:cubicBezTo>
                  <a:cubicBezTo>
                    <a:pt x="50578" y="11092"/>
                    <a:pt x="77356" y="0"/>
                    <a:pt x="105277" y="0"/>
                  </a:cubicBezTo>
                  <a:lnTo>
                    <a:pt x="517905" y="0"/>
                  </a:lnTo>
                  <a:cubicBezTo>
                    <a:pt x="545826" y="0"/>
                    <a:pt x="572603" y="11092"/>
                    <a:pt x="592347" y="30835"/>
                  </a:cubicBezTo>
                  <a:cubicBezTo>
                    <a:pt x="612090" y="50578"/>
                    <a:pt x="623181" y="77356"/>
                    <a:pt x="623181" y="105277"/>
                  </a:cubicBezTo>
                  <a:close/>
                </a:path>
              </a:pathLst>
            </a:custGeom>
            <a:solidFill>
              <a:srgbClr val="000000">
                <a:alpha val="0"/>
              </a:srgbClr>
            </a:solidFill>
            <a:ln w="19050" cap="rnd">
              <a:solidFill>
                <a:srgbClr val="8AB2A6"/>
              </a:solidFill>
              <a:prstDash val="solid"/>
              <a:round/>
            </a:ln>
          </p:spPr>
        </p:sp>
        <p:sp>
          <p:nvSpPr>
            <p:cNvPr name="TextBox 12" id="12"/>
            <p:cNvSpPr txBox="true"/>
            <p:nvPr/>
          </p:nvSpPr>
          <p:spPr>
            <a:xfrm>
              <a:off x="0" y="0"/>
              <a:ext cx="623181" cy="593299"/>
            </a:xfrm>
            <a:prstGeom prst="rect">
              <a:avLst/>
            </a:prstGeom>
          </p:spPr>
          <p:txBody>
            <a:bodyPr anchor="ctr" rtlCol="false" tIns="50800" lIns="50800" bIns="50800" rIns="50800"/>
            <a:lstStyle/>
            <a:p>
              <a:pPr algn="ctr">
                <a:lnSpc>
                  <a:spcPts val="1680"/>
                </a:lnSpc>
              </a:pPr>
            </a:p>
          </p:txBody>
        </p:sp>
      </p:grpSp>
      <p:grpSp>
        <p:nvGrpSpPr>
          <p:cNvPr name="Group 13" id="13"/>
          <p:cNvGrpSpPr/>
          <p:nvPr/>
        </p:nvGrpSpPr>
        <p:grpSpPr>
          <a:xfrm rot="0">
            <a:off x="11427507" y="1042193"/>
            <a:ext cx="5831793" cy="8216107"/>
            <a:chOff x="0" y="0"/>
            <a:chExt cx="4507230" cy="6350000"/>
          </a:xfrm>
        </p:grpSpPr>
        <p:sp>
          <p:nvSpPr>
            <p:cNvPr name="Freeform 14" id="14"/>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5"/>
              <a:stretch>
                <a:fillRect l="-55561" t="0" r="-55561" b="0"/>
              </a:stretch>
            </a:blipFill>
          </p:spPr>
        </p:sp>
      </p:grpSp>
      <p:sp>
        <p:nvSpPr>
          <p:cNvPr name="Freeform 15" id="15"/>
          <p:cNvSpPr/>
          <p:nvPr/>
        </p:nvSpPr>
        <p:spPr>
          <a:xfrm flipH="false" flipV="false" rot="0">
            <a:off x="11427507" y="7329783"/>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28700" y="1149793"/>
            <a:ext cx="10398807" cy="1234247"/>
          </a:xfrm>
          <a:prstGeom prst="rect">
            <a:avLst/>
          </a:prstGeom>
        </p:spPr>
        <p:txBody>
          <a:bodyPr anchor="t" rtlCol="false" tIns="0" lIns="0" bIns="0" rIns="0">
            <a:spAutoFit/>
          </a:bodyPr>
          <a:lstStyle/>
          <a:p>
            <a:pPr algn="l">
              <a:lnSpc>
                <a:spcPts val="9141"/>
              </a:lnSpc>
            </a:pPr>
            <a:r>
              <a:rPr lang="en-US" sz="9622" i="true" spc="-384">
                <a:solidFill>
                  <a:srgbClr val="8AB2A6"/>
                </a:solidFill>
                <a:latin typeface="Anton Italics"/>
                <a:ea typeface="Anton Italics"/>
                <a:cs typeface="Anton Italics"/>
                <a:sym typeface="Anton Italics"/>
              </a:rPr>
              <a:t>TOOLS OF THE TRADE</a:t>
            </a:r>
          </a:p>
        </p:txBody>
      </p:sp>
      <p:sp>
        <p:nvSpPr>
          <p:cNvPr name="TextBox 17" id="17"/>
          <p:cNvSpPr txBox="true"/>
          <p:nvPr/>
        </p:nvSpPr>
        <p:spPr>
          <a:xfrm rot="0">
            <a:off x="1028700" y="4515864"/>
            <a:ext cx="10398807" cy="627636"/>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POWERING PRODUCTIVITY AND PERFORMANCE</a:t>
            </a:r>
          </a:p>
        </p:txBody>
      </p:sp>
      <p:sp>
        <p:nvSpPr>
          <p:cNvPr name="TextBox 18" id="18"/>
          <p:cNvSpPr txBox="true"/>
          <p:nvPr/>
        </p:nvSpPr>
        <p:spPr>
          <a:xfrm rot="0">
            <a:off x="16466331" y="10287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
        <p:nvSpPr>
          <p:cNvPr name="TextBox 19" id="19"/>
          <p:cNvSpPr txBox="true"/>
          <p:nvPr/>
        </p:nvSpPr>
        <p:spPr>
          <a:xfrm rot="0">
            <a:off x="1747031" y="6519461"/>
            <a:ext cx="2313815"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Text Editors</a:t>
            </a:r>
          </a:p>
        </p:txBody>
      </p:sp>
      <p:sp>
        <p:nvSpPr>
          <p:cNvPr name="TextBox 20" id="20"/>
          <p:cNvSpPr txBox="true"/>
          <p:nvPr/>
        </p:nvSpPr>
        <p:spPr>
          <a:xfrm rot="0">
            <a:off x="1747031" y="6959878"/>
            <a:ext cx="2313815" cy="1466619"/>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Software used to write and edit code. Features like syntax highlighting and extensions increase productivity and help maintain clean, error-free codebases.</a:t>
            </a:r>
          </a:p>
        </p:txBody>
      </p:sp>
      <p:sp>
        <p:nvSpPr>
          <p:cNvPr name="TextBox 21" id="21"/>
          <p:cNvSpPr txBox="true"/>
          <p:nvPr/>
        </p:nvSpPr>
        <p:spPr>
          <a:xfrm rot="0">
            <a:off x="6272705" y="6519461"/>
            <a:ext cx="2313815"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Framework Libraries</a:t>
            </a:r>
          </a:p>
        </p:txBody>
      </p:sp>
      <p:sp>
        <p:nvSpPr>
          <p:cNvPr name="TextBox 22" id="22"/>
          <p:cNvSpPr txBox="true"/>
          <p:nvPr/>
        </p:nvSpPr>
        <p:spPr>
          <a:xfrm rot="0">
            <a:off x="6272705" y="6959878"/>
            <a:ext cx="2313815" cy="1466619"/>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Collections of prewritten code that speed up development. They offer structure, reduce repetitive tasks, and ensure compatibility with modern web standards.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88725" y="5415467"/>
            <a:ext cx="14154016" cy="3829340"/>
            <a:chOff x="0" y="0"/>
            <a:chExt cx="2351840" cy="636285"/>
          </a:xfrm>
        </p:grpSpPr>
        <p:sp>
          <p:nvSpPr>
            <p:cNvPr name="Freeform 4" id="4"/>
            <p:cNvSpPr/>
            <p:nvPr/>
          </p:nvSpPr>
          <p:spPr>
            <a:xfrm flipH="false" flipV="false" rot="0">
              <a:off x="0" y="0"/>
              <a:ext cx="2351840" cy="636285"/>
            </a:xfrm>
            <a:custGeom>
              <a:avLst/>
              <a:gdLst/>
              <a:ahLst/>
              <a:cxnLst/>
              <a:rect r="r" b="b" t="t" l="l"/>
              <a:pathLst>
                <a:path h="636285" w="2351840">
                  <a:moveTo>
                    <a:pt x="2351840" y="27896"/>
                  </a:moveTo>
                  <a:lnTo>
                    <a:pt x="2351840" y="608389"/>
                  </a:lnTo>
                  <a:cubicBezTo>
                    <a:pt x="2351840" y="615787"/>
                    <a:pt x="2348901" y="622883"/>
                    <a:pt x="2343670" y="628114"/>
                  </a:cubicBezTo>
                  <a:cubicBezTo>
                    <a:pt x="2338438" y="633346"/>
                    <a:pt x="2331343" y="636285"/>
                    <a:pt x="2323945" y="636285"/>
                  </a:cubicBezTo>
                  <a:lnTo>
                    <a:pt x="27896" y="636285"/>
                  </a:lnTo>
                  <a:cubicBezTo>
                    <a:pt x="20497" y="636285"/>
                    <a:pt x="13402" y="633346"/>
                    <a:pt x="8170" y="628114"/>
                  </a:cubicBezTo>
                  <a:cubicBezTo>
                    <a:pt x="2939" y="622883"/>
                    <a:pt x="0" y="615787"/>
                    <a:pt x="0" y="608389"/>
                  </a:cubicBezTo>
                  <a:lnTo>
                    <a:pt x="0" y="27896"/>
                  </a:lnTo>
                  <a:cubicBezTo>
                    <a:pt x="0" y="20497"/>
                    <a:pt x="2939" y="13402"/>
                    <a:pt x="8170" y="8170"/>
                  </a:cubicBezTo>
                  <a:cubicBezTo>
                    <a:pt x="13402" y="2939"/>
                    <a:pt x="20497" y="0"/>
                    <a:pt x="27896" y="0"/>
                  </a:cubicBezTo>
                  <a:lnTo>
                    <a:pt x="2323945" y="0"/>
                  </a:lnTo>
                  <a:cubicBezTo>
                    <a:pt x="2331343" y="0"/>
                    <a:pt x="2338438" y="2939"/>
                    <a:pt x="2343670" y="8170"/>
                  </a:cubicBezTo>
                  <a:cubicBezTo>
                    <a:pt x="2348901" y="13402"/>
                    <a:pt x="2351840" y="20497"/>
                    <a:pt x="2351840" y="27896"/>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2351840" cy="636285"/>
            </a:xfrm>
            <a:prstGeom prst="rect">
              <a:avLst/>
            </a:prstGeom>
          </p:spPr>
          <p:txBody>
            <a:bodyPr anchor="ctr" rtlCol="false" tIns="50800" lIns="50800" bIns="50800" rIns="50800"/>
            <a:lstStyle/>
            <a:p>
              <a:pPr algn="ctr">
                <a:lnSpc>
                  <a:spcPts val="1680"/>
                </a:lnSpc>
              </a:pPr>
            </a:p>
          </p:txBody>
        </p:sp>
      </p:grpSp>
      <p:sp>
        <p:nvSpPr>
          <p:cNvPr name="Freeform 6" id="6"/>
          <p:cNvSpPr/>
          <p:nvPr/>
        </p:nvSpPr>
        <p:spPr>
          <a:xfrm flipH="false" flipV="false" rot="0">
            <a:off x="1028700" y="8852693"/>
            <a:ext cx="392115" cy="392115"/>
          </a:xfrm>
          <a:custGeom>
            <a:avLst/>
            <a:gdLst/>
            <a:ahLst/>
            <a:cxnLst/>
            <a:rect r="r" b="b" t="t" l="l"/>
            <a:pathLst>
              <a:path h="392115" w="392115">
                <a:moveTo>
                  <a:pt x="0" y="0"/>
                </a:moveTo>
                <a:lnTo>
                  <a:pt x="392115" y="0"/>
                </a:lnTo>
                <a:lnTo>
                  <a:pt x="392115"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10800000">
            <a:off x="14515654" y="6290232"/>
            <a:ext cx="3979774" cy="2968068"/>
            <a:chOff x="0" y="0"/>
            <a:chExt cx="1048171" cy="781713"/>
          </a:xfrm>
        </p:grpSpPr>
        <p:sp>
          <p:nvSpPr>
            <p:cNvPr name="Freeform 8" id="8"/>
            <p:cNvSpPr/>
            <p:nvPr/>
          </p:nvSpPr>
          <p:spPr>
            <a:xfrm flipH="false" flipV="false" rot="0">
              <a:off x="0" y="0"/>
              <a:ext cx="1048171" cy="781713"/>
            </a:xfrm>
            <a:custGeom>
              <a:avLst/>
              <a:gdLst/>
              <a:ahLst/>
              <a:cxnLst/>
              <a:rect r="r" b="b" t="t" l="l"/>
              <a:pathLst>
                <a:path h="781713" w="1048171">
                  <a:moveTo>
                    <a:pt x="0" y="0"/>
                  </a:moveTo>
                  <a:lnTo>
                    <a:pt x="1048171" y="0"/>
                  </a:lnTo>
                  <a:lnTo>
                    <a:pt x="1048171" y="781713"/>
                  </a:lnTo>
                  <a:lnTo>
                    <a:pt x="0" y="781713"/>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1048171" cy="810288"/>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11031295" y="3647600"/>
            <a:ext cx="6191601" cy="5597208"/>
            <a:chOff x="0" y="0"/>
            <a:chExt cx="6350000" cy="5740400"/>
          </a:xfrm>
        </p:grpSpPr>
        <p:sp>
          <p:nvSpPr>
            <p:cNvPr name="Freeform 11" id="11"/>
            <p:cNvSpPr/>
            <p:nvPr/>
          </p:nvSpPr>
          <p:spPr>
            <a:xfrm flipH="true" flipV="false" rot="0">
              <a:off x="0" y="0"/>
              <a:ext cx="6351270" cy="5741670"/>
            </a:xfrm>
            <a:custGeom>
              <a:avLst/>
              <a:gdLst/>
              <a:ahLst/>
              <a:cxnLst/>
              <a:rect r="r" b="b" t="t" l="l"/>
              <a:pathLst>
                <a:path h="5741670" w="6351270">
                  <a:moveTo>
                    <a:pt x="6351270" y="542290"/>
                  </a:moveTo>
                  <a:lnTo>
                    <a:pt x="6351270" y="2392680"/>
                  </a:lnTo>
                  <a:cubicBezTo>
                    <a:pt x="6351270" y="2691130"/>
                    <a:pt x="6108700" y="2933700"/>
                    <a:pt x="5808980" y="2933700"/>
                  </a:cubicBezTo>
                  <a:lnTo>
                    <a:pt x="5203190" y="2933700"/>
                  </a:lnTo>
                  <a:cubicBezTo>
                    <a:pt x="4903470" y="2933700"/>
                    <a:pt x="4660900" y="3176270"/>
                    <a:pt x="4660900" y="3475990"/>
                  </a:cubicBezTo>
                  <a:lnTo>
                    <a:pt x="4660900" y="5199380"/>
                  </a:lnTo>
                  <a:cubicBezTo>
                    <a:pt x="4660900" y="5499100"/>
                    <a:pt x="4418330" y="5741670"/>
                    <a:pt x="4118610" y="5741670"/>
                  </a:cubicBezTo>
                  <a:lnTo>
                    <a:pt x="2752090" y="5741670"/>
                  </a:lnTo>
                  <a:cubicBezTo>
                    <a:pt x="2616200" y="5741670"/>
                    <a:pt x="2484120" y="5689600"/>
                    <a:pt x="2383790" y="5598160"/>
                  </a:cubicBezTo>
                  <a:lnTo>
                    <a:pt x="173990" y="3553460"/>
                  </a:lnTo>
                  <a:cubicBezTo>
                    <a:pt x="63500" y="3450590"/>
                    <a:pt x="0" y="3307080"/>
                    <a:pt x="0" y="3155950"/>
                  </a:cubicBezTo>
                  <a:lnTo>
                    <a:pt x="0" y="542290"/>
                  </a:lnTo>
                  <a:cubicBezTo>
                    <a:pt x="1270" y="242570"/>
                    <a:pt x="243840" y="0"/>
                    <a:pt x="543560" y="0"/>
                  </a:cubicBezTo>
                  <a:lnTo>
                    <a:pt x="5808980" y="0"/>
                  </a:lnTo>
                  <a:cubicBezTo>
                    <a:pt x="6108700" y="0"/>
                    <a:pt x="6351270" y="242570"/>
                    <a:pt x="6351270" y="542290"/>
                  </a:cubicBezTo>
                  <a:close/>
                </a:path>
              </a:pathLst>
            </a:custGeom>
            <a:blipFill>
              <a:blip r:embed="rId5"/>
              <a:stretch>
                <a:fillRect l="-17716" t="0" r="-17716" b="0"/>
              </a:stretch>
            </a:blipFill>
          </p:spPr>
        </p:sp>
      </p:grpSp>
      <p:grpSp>
        <p:nvGrpSpPr>
          <p:cNvPr name="Group 12" id="12"/>
          <p:cNvGrpSpPr/>
          <p:nvPr/>
        </p:nvGrpSpPr>
        <p:grpSpPr>
          <a:xfrm rot="0">
            <a:off x="0" y="1042193"/>
            <a:ext cx="4584772" cy="3608445"/>
            <a:chOff x="0" y="0"/>
            <a:chExt cx="1207512" cy="950372"/>
          </a:xfrm>
        </p:grpSpPr>
        <p:sp>
          <p:nvSpPr>
            <p:cNvPr name="Freeform 13" id="13"/>
            <p:cNvSpPr/>
            <p:nvPr/>
          </p:nvSpPr>
          <p:spPr>
            <a:xfrm flipH="false" flipV="false" rot="0">
              <a:off x="0" y="0"/>
              <a:ext cx="1207512" cy="950372"/>
            </a:xfrm>
            <a:custGeom>
              <a:avLst/>
              <a:gdLst/>
              <a:ahLst/>
              <a:cxnLst/>
              <a:rect r="r" b="b" t="t" l="l"/>
              <a:pathLst>
                <a:path h="950372" w="1207512">
                  <a:moveTo>
                    <a:pt x="0" y="0"/>
                  </a:moveTo>
                  <a:lnTo>
                    <a:pt x="1207512" y="0"/>
                  </a:lnTo>
                  <a:lnTo>
                    <a:pt x="1207512" y="950372"/>
                  </a:lnTo>
                  <a:lnTo>
                    <a:pt x="0" y="950372"/>
                  </a:lnTo>
                  <a:close/>
                </a:path>
              </a:pathLst>
            </a:custGeom>
            <a:gradFill rotWithShape="true">
              <a:gsLst>
                <a:gs pos="0">
                  <a:srgbClr val="3E9D81">
                    <a:alpha val="100000"/>
                  </a:srgbClr>
                </a:gs>
                <a:gs pos="100000">
                  <a:srgbClr val="3E9D81">
                    <a:alpha val="0"/>
                  </a:srgbClr>
                </a:gs>
              </a:gsLst>
              <a:lin ang="0"/>
            </a:gradFill>
          </p:spPr>
        </p:sp>
        <p:sp>
          <p:nvSpPr>
            <p:cNvPr name="TextBox 14" id="14"/>
            <p:cNvSpPr txBox="true"/>
            <p:nvPr/>
          </p:nvSpPr>
          <p:spPr>
            <a:xfrm>
              <a:off x="0" y="-28575"/>
              <a:ext cx="1207512" cy="978947"/>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1028700" y="1028700"/>
            <a:ext cx="8041909" cy="3621938"/>
            <a:chOff x="0" y="0"/>
            <a:chExt cx="8459470" cy="3810000"/>
          </a:xfrm>
        </p:grpSpPr>
        <p:sp>
          <p:nvSpPr>
            <p:cNvPr name="Freeform 16" id="16"/>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6"/>
              <a:stretch>
                <a:fillRect l="0" t="-23989" r="0" b="-23989"/>
              </a:stretch>
            </a:blipFill>
          </p:spPr>
        </p:sp>
      </p:grpSp>
      <p:sp>
        <p:nvSpPr>
          <p:cNvPr name="Freeform 17" id="17"/>
          <p:cNvSpPr/>
          <p:nvPr/>
        </p:nvSpPr>
        <p:spPr>
          <a:xfrm flipH="false" flipV="false" rot="0">
            <a:off x="8343800" y="6082799"/>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1031295" y="1121218"/>
            <a:ext cx="6843919" cy="2089785"/>
          </a:xfrm>
          <a:prstGeom prst="rect">
            <a:avLst/>
          </a:prstGeom>
        </p:spPr>
        <p:txBody>
          <a:bodyPr anchor="t" rtlCol="false" tIns="0" lIns="0" bIns="0" rIns="0">
            <a:spAutoFit/>
          </a:bodyPr>
          <a:lstStyle/>
          <a:p>
            <a:pPr algn="l">
              <a:lnSpc>
                <a:spcPts val="7988"/>
              </a:lnSpc>
            </a:pPr>
            <a:r>
              <a:rPr lang="en-US" sz="8409" i="true" spc="-336">
                <a:solidFill>
                  <a:srgbClr val="8AB2A6"/>
                </a:solidFill>
                <a:latin typeface="Anton Italics"/>
                <a:ea typeface="Anton Italics"/>
                <a:cs typeface="Anton Italics"/>
                <a:sym typeface="Anton Italics"/>
              </a:rPr>
              <a:t>WEB DEVELOPERS IN TEAMS</a:t>
            </a:r>
          </a:p>
        </p:txBody>
      </p:sp>
      <p:sp>
        <p:nvSpPr>
          <p:cNvPr name="TextBox 19" id="19"/>
          <p:cNvSpPr txBox="true"/>
          <p:nvPr/>
        </p:nvSpPr>
        <p:spPr>
          <a:xfrm rot="0">
            <a:off x="1028700" y="6033403"/>
            <a:ext cx="7315100" cy="1255272"/>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COLLABORATION IS THE BACKBONE OF SUCCESS</a:t>
            </a:r>
          </a:p>
        </p:txBody>
      </p:sp>
      <p:sp>
        <p:nvSpPr>
          <p:cNvPr name="TextBox 20" id="20"/>
          <p:cNvSpPr txBox="true"/>
          <p:nvPr/>
        </p:nvSpPr>
        <p:spPr>
          <a:xfrm rot="0">
            <a:off x="3688037" y="7302167"/>
            <a:ext cx="3686715" cy="1466619"/>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Web developers usually work with designers, UX experts, content writers, and testers. Their input is critical at each development stage, ensuring user needs and technical feasibility are aligned. Good communication helps synchronize timelines and deliverables.</a:t>
            </a:r>
          </a:p>
        </p:txBody>
      </p:sp>
      <p:sp>
        <p:nvSpPr>
          <p:cNvPr name="TextBox 21" id="21"/>
          <p:cNvSpPr txBox="true"/>
          <p:nvPr/>
        </p:nvSpPr>
        <p:spPr>
          <a:xfrm rot="0">
            <a:off x="1608058" y="88392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
        <p:nvSpPr>
          <p:cNvPr name="TextBox 22" id="22"/>
          <p:cNvSpPr txBox="true"/>
          <p:nvPr/>
        </p:nvSpPr>
        <p:spPr>
          <a:xfrm rot="0">
            <a:off x="8343800" y="7288675"/>
            <a:ext cx="3686715" cy="1466619"/>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In collaborative teams, developers must understand both creative vision and technical constraints. They translate concepts into functioning code while also offering insight into optimization, scalability, and future maintenance. Their dual role requires flexibility and problem-solving.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16197"/>
            <a:ext cx="2977205" cy="3842103"/>
            <a:chOff x="0" y="0"/>
            <a:chExt cx="784120" cy="1011912"/>
          </a:xfrm>
        </p:grpSpPr>
        <p:sp>
          <p:nvSpPr>
            <p:cNvPr name="Freeform 4" id="4"/>
            <p:cNvSpPr/>
            <p:nvPr/>
          </p:nvSpPr>
          <p:spPr>
            <a:xfrm flipH="false" flipV="false" rot="0">
              <a:off x="0" y="0"/>
              <a:ext cx="784120" cy="1011912"/>
            </a:xfrm>
            <a:custGeom>
              <a:avLst/>
              <a:gdLst/>
              <a:ahLst/>
              <a:cxnLst/>
              <a:rect r="r" b="b" t="t" l="l"/>
              <a:pathLst>
                <a:path h="1011912" w="784120">
                  <a:moveTo>
                    <a:pt x="0" y="0"/>
                  </a:moveTo>
                  <a:lnTo>
                    <a:pt x="784120" y="0"/>
                  </a:lnTo>
                  <a:lnTo>
                    <a:pt x="784120" y="1011912"/>
                  </a:lnTo>
                  <a:lnTo>
                    <a:pt x="0" y="1011912"/>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84120" cy="104048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028700" y="1028700"/>
            <a:ext cx="16230600" cy="2999628"/>
            <a:chOff x="0" y="0"/>
            <a:chExt cx="2696887" cy="498419"/>
          </a:xfrm>
        </p:grpSpPr>
        <p:sp>
          <p:nvSpPr>
            <p:cNvPr name="Freeform 7" id="7"/>
            <p:cNvSpPr/>
            <p:nvPr/>
          </p:nvSpPr>
          <p:spPr>
            <a:xfrm flipH="false" flipV="false" rot="0">
              <a:off x="0" y="0"/>
              <a:ext cx="2696887" cy="498419"/>
            </a:xfrm>
            <a:custGeom>
              <a:avLst/>
              <a:gdLst/>
              <a:ahLst/>
              <a:cxnLst/>
              <a:rect r="r" b="b" t="t" l="l"/>
              <a:pathLst>
                <a:path h="498419" w="2696887">
                  <a:moveTo>
                    <a:pt x="2696887" y="24327"/>
                  </a:moveTo>
                  <a:lnTo>
                    <a:pt x="2696887" y="474093"/>
                  </a:lnTo>
                  <a:cubicBezTo>
                    <a:pt x="2696887" y="487528"/>
                    <a:pt x="2685995" y="498419"/>
                    <a:pt x="2672560" y="498419"/>
                  </a:cubicBezTo>
                  <a:lnTo>
                    <a:pt x="24327" y="498419"/>
                  </a:lnTo>
                  <a:cubicBezTo>
                    <a:pt x="10891" y="498419"/>
                    <a:pt x="0" y="487528"/>
                    <a:pt x="0" y="474093"/>
                  </a:cubicBezTo>
                  <a:lnTo>
                    <a:pt x="0" y="24327"/>
                  </a:lnTo>
                  <a:cubicBezTo>
                    <a:pt x="0" y="10891"/>
                    <a:pt x="10891" y="0"/>
                    <a:pt x="24327" y="0"/>
                  </a:cubicBezTo>
                  <a:lnTo>
                    <a:pt x="2672560" y="0"/>
                  </a:lnTo>
                  <a:cubicBezTo>
                    <a:pt x="2685995" y="0"/>
                    <a:pt x="2696887" y="10891"/>
                    <a:pt x="2696887" y="24327"/>
                  </a:cubicBezTo>
                  <a:close/>
                </a:path>
              </a:pathLst>
            </a:custGeom>
            <a:solidFill>
              <a:srgbClr val="000000">
                <a:alpha val="0"/>
              </a:srgbClr>
            </a:solidFill>
            <a:ln w="19050" cap="rnd">
              <a:solidFill>
                <a:srgbClr val="8AB2A6"/>
              </a:solidFill>
              <a:prstDash val="solid"/>
              <a:round/>
            </a:ln>
          </p:spPr>
        </p:sp>
        <p:sp>
          <p:nvSpPr>
            <p:cNvPr name="TextBox 8" id="8"/>
            <p:cNvSpPr txBox="true"/>
            <p:nvPr/>
          </p:nvSpPr>
          <p:spPr>
            <a:xfrm>
              <a:off x="0" y="0"/>
              <a:ext cx="2696887" cy="498419"/>
            </a:xfrm>
            <a:prstGeom prst="rect">
              <a:avLst/>
            </a:prstGeom>
          </p:spPr>
          <p:txBody>
            <a:bodyPr anchor="ctr" rtlCol="false" tIns="50800" lIns="50800" bIns="50800" rIns="50800"/>
            <a:lstStyle/>
            <a:p>
              <a:pPr algn="ctr">
                <a:lnSpc>
                  <a:spcPts val="1680"/>
                </a:lnSpc>
              </a:pPr>
            </a:p>
          </p:txBody>
        </p:sp>
      </p:grpSp>
      <p:sp>
        <p:nvSpPr>
          <p:cNvPr name="Freeform 9" id="9"/>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028700" y="5416197"/>
            <a:ext cx="8115300" cy="4870803"/>
            <a:chOff x="0" y="0"/>
            <a:chExt cx="6350000" cy="3811270"/>
          </a:xfrm>
        </p:grpSpPr>
        <p:sp>
          <p:nvSpPr>
            <p:cNvPr name="Freeform 11" id="11"/>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5"/>
              <a:stretch>
                <a:fillRect l="0" t="-5502" r="0" b="-5502"/>
              </a:stretch>
            </a:blipFill>
          </p:spPr>
        </p:sp>
      </p:grpSp>
      <p:sp>
        <p:nvSpPr>
          <p:cNvPr name="TextBox 12" id="12"/>
          <p:cNvSpPr txBox="true"/>
          <p:nvPr/>
        </p:nvSpPr>
        <p:spPr>
          <a:xfrm rot="0">
            <a:off x="11212499" y="6722129"/>
            <a:ext cx="6516682" cy="2816534"/>
          </a:xfrm>
          <a:prstGeom prst="rect">
            <a:avLst/>
          </a:prstGeom>
        </p:spPr>
        <p:txBody>
          <a:bodyPr anchor="t" rtlCol="false" tIns="0" lIns="0" bIns="0" rIns="0">
            <a:spAutoFit/>
          </a:bodyPr>
          <a:lstStyle/>
          <a:p>
            <a:pPr algn="l">
              <a:lnSpc>
                <a:spcPts val="10757"/>
              </a:lnSpc>
            </a:pPr>
            <a:r>
              <a:rPr lang="en-US" sz="11323" i="true" spc="-452">
                <a:solidFill>
                  <a:srgbClr val="8AB2A6"/>
                </a:solidFill>
                <a:latin typeface="Anton Italics"/>
                <a:ea typeface="Anton Italics"/>
                <a:cs typeface="Anton Italics"/>
                <a:sym typeface="Anton Italics"/>
              </a:rPr>
              <a:t>CHALLENGES FACED</a:t>
            </a:r>
          </a:p>
        </p:txBody>
      </p:sp>
      <p:sp>
        <p:nvSpPr>
          <p:cNvPr name="TextBox 13" id="13"/>
          <p:cNvSpPr txBox="true"/>
          <p:nvPr/>
        </p:nvSpPr>
        <p:spPr>
          <a:xfrm rot="0">
            <a:off x="1734139" y="1587060"/>
            <a:ext cx="3999815" cy="1882907"/>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NAVIGATING A RAPIDLY EVOLVING INDUSTRY</a:t>
            </a:r>
          </a:p>
        </p:txBody>
      </p:sp>
      <p:sp>
        <p:nvSpPr>
          <p:cNvPr name="TextBox 14" id="14"/>
          <p:cNvSpPr txBox="true"/>
          <p:nvPr/>
        </p:nvSpPr>
        <p:spPr>
          <a:xfrm rot="0">
            <a:off x="16466331" y="88392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
        <p:nvSpPr>
          <p:cNvPr name="TextBox 15" id="15"/>
          <p:cNvSpPr txBox="true"/>
          <p:nvPr/>
        </p:nvSpPr>
        <p:spPr>
          <a:xfrm rot="0">
            <a:off x="6379681" y="1784513"/>
            <a:ext cx="2093545"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Constant Updates</a:t>
            </a:r>
          </a:p>
        </p:txBody>
      </p:sp>
      <p:sp>
        <p:nvSpPr>
          <p:cNvPr name="TextBox 16" id="16"/>
          <p:cNvSpPr txBox="true"/>
          <p:nvPr/>
        </p:nvSpPr>
        <p:spPr>
          <a:xfrm rot="0">
            <a:off x="6379681" y="2224930"/>
            <a:ext cx="2093545" cy="1047585"/>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Keeping up with changing web technologies, languages, and best practices is a daily part of the job.</a:t>
            </a:r>
          </a:p>
        </p:txBody>
      </p:sp>
      <p:sp>
        <p:nvSpPr>
          <p:cNvPr name="TextBox 17" id="17"/>
          <p:cNvSpPr txBox="true"/>
          <p:nvPr/>
        </p:nvSpPr>
        <p:spPr>
          <a:xfrm rot="0">
            <a:off x="9118954" y="1784513"/>
            <a:ext cx="2093545"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Browser Differences</a:t>
            </a:r>
          </a:p>
        </p:txBody>
      </p:sp>
      <p:sp>
        <p:nvSpPr>
          <p:cNvPr name="TextBox 18" id="18"/>
          <p:cNvSpPr txBox="true"/>
          <p:nvPr/>
        </p:nvSpPr>
        <p:spPr>
          <a:xfrm rot="0">
            <a:off x="9118954" y="2434447"/>
            <a:ext cx="2093545" cy="838068"/>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Websites must look and function similarly across many browsers and devices.</a:t>
            </a:r>
          </a:p>
        </p:txBody>
      </p:sp>
      <p:sp>
        <p:nvSpPr>
          <p:cNvPr name="TextBox 19" id="19"/>
          <p:cNvSpPr txBox="true"/>
          <p:nvPr/>
        </p:nvSpPr>
        <p:spPr>
          <a:xfrm rot="0">
            <a:off x="11858226" y="1784513"/>
            <a:ext cx="2093545"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Security Threats</a:t>
            </a:r>
          </a:p>
        </p:txBody>
      </p:sp>
      <p:sp>
        <p:nvSpPr>
          <p:cNvPr name="TextBox 20" id="20"/>
          <p:cNvSpPr txBox="true"/>
          <p:nvPr/>
        </p:nvSpPr>
        <p:spPr>
          <a:xfrm rot="0">
            <a:off x="11858226" y="2434447"/>
            <a:ext cx="2093545" cy="838068"/>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Developers must anticipate and guard against cyberattacks and vulnerabilities.</a:t>
            </a:r>
          </a:p>
        </p:txBody>
      </p:sp>
      <p:sp>
        <p:nvSpPr>
          <p:cNvPr name="TextBox 21" id="21"/>
          <p:cNvSpPr txBox="true"/>
          <p:nvPr/>
        </p:nvSpPr>
        <p:spPr>
          <a:xfrm rot="0">
            <a:off x="14597499" y="1784513"/>
            <a:ext cx="2093545" cy="209517"/>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Speed Optimization</a:t>
            </a:r>
          </a:p>
        </p:txBody>
      </p:sp>
      <p:sp>
        <p:nvSpPr>
          <p:cNvPr name="TextBox 22" id="22"/>
          <p:cNvSpPr txBox="true"/>
          <p:nvPr/>
        </p:nvSpPr>
        <p:spPr>
          <a:xfrm rot="0">
            <a:off x="14597499" y="2643964"/>
            <a:ext cx="2093545" cy="628551"/>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Sites must load quickly without sacrificing design or functionality.</a:t>
            </a:r>
          </a:p>
        </p:txBody>
      </p:sp>
      <p:sp>
        <p:nvSpPr>
          <p:cNvPr name="Freeform 23" id="23"/>
          <p:cNvSpPr/>
          <p:nvPr/>
        </p:nvSpPr>
        <p:spPr>
          <a:xfrm flipH="false" flipV="false" rot="0">
            <a:off x="11212499" y="5416197"/>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3317" y="1976509"/>
            <a:ext cx="3551819" cy="4059425"/>
            <a:chOff x="0" y="0"/>
            <a:chExt cx="935459" cy="1069149"/>
          </a:xfrm>
        </p:grpSpPr>
        <p:sp>
          <p:nvSpPr>
            <p:cNvPr name="Freeform 4" id="4"/>
            <p:cNvSpPr/>
            <p:nvPr/>
          </p:nvSpPr>
          <p:spPr>
            <a:xfrm flipH="false" flipV="false" rot="0">
              <a:off x="0" y="0"/>
              <a:ext cx="935459" cy="1069149"/>
            </a:xfrm>
            <a:custGeom>
              <a:avLst/>
              <a:gdLst/>
              <a:ahLst/>
              <a:cxnLst/>
              <a:rect r="r" b="b" t="t" l="l"/>
              <a:pathLst>
                <a:path h="1069149" w="935459">
                  <a:moveTo>
                    <a:pt x="0" y="0"/>
                  </a:moveTo>
                  <a:lnTo>
                    <a:pt x="935459" y="0"/>
                  </a:lnTo>
                  <a:lnTo>
                    <a:pt x="935459" y="1069149"/>
                  </a:lnTo>
                  <a:lnTo>
                    <a:pt x="0" y="1069149"/>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935459" cy="1097724"/>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054479" y="1976509"/>
            <a:ext cx="4360284" cy="4059425"/>
            <a:chOff x="0" y="0"/>
            <a:chExt cx="6350000" cy="5911850"/>
          </a:xfrm>
        </p:grpSpPr>
        <p:sp>
          <p:nvSpPr>
            <p:cNvPr name="Freeform 7" id="7"/>
            <p:cNvSpPr/>
            <p:nvPr/>
          </p:nvSpPr>
          <p:spPr>
            <a:xfrm flipH="false" flipV="false" rot="0">
              <a:off x="302" y="0"/>
              <a:ext cx="6348428" cy="5911850"/>
            </a:xfrm>
            <a:custGeom>
              <a:avLst/>
              <a:gdLst/>
              <a:ahLst/>
              <a:cxnLst/>
              <a:rect r="r" b="b" t="t" l="l"/>
              <a:pathLst>
                <a:path h="5911850" w="6348428">
                  <a:moveTo>
                    <a:pt x="1146508" y="402590"/>
                  </a:moveTo>
                  <a:lnTo>
                    <a:pt x="108918" y="2192020"/>
                  </a:lnTo>
                  <a:cubicBezTo>
                    <a:pt x="-68882" y="2498090"/>
                    <a:pt x="-25702" y="2884170"/>
                    <a:pt x="214328" y="3144520"/>
                  </a:cubicBezTo>
                  <a:lnTo>
                    <a:pt x="2525728" y="5651500"/>
                  </a:lnTo>
                  <a:cubicBezTo>
                    <a:pt x="2678128" y="5817870"/>
                    <a:pt x="2894028" y="5911850"/>
                    <a:pt x="3118818" y="5911850"/>
                  </a:cubicBezTo>
                  <a:lnTo>
                    <a:pt x="5540708" y="5911850"/>
                  </a:lnTo>
                  <a:cubicBezTo>
                    <a:pt x="5986478" y="5911850"/>
                    <a:pt x="6348428" y="5549900"/>
                    <a:pt x="6348428" y="5104130"/>
                  </a:cubicBezTo>
                  <a:lnTo>
                    <a:pt x="6348428" y="1891030"/>
                  </a:lnTo>
                  <a:cubicBezTo>
                    <a:pt x="6348428" y="1724660"/>
                    <a:pt x="6297628" y="1562100"/>
                    <a:pt x="6201108" y="1426210"/>
                  </a:cubicBezTo>
                  <a:lnTo>
                    <a:pt x="5439108" y="342900"/>
                  </a:lnTo>
                  <a:cubicBezTo>
                    <a:pt x="5287978" y="128270"/>
                    <a:pt x="5041598" y="0"/>
                    <a:pt x="4778708" y="0"/>
                  </a:cubicBezTo>
                  <a:lnTo>
                    <a:pt x="1845008" y="0"/>
                  </a:lnTo>
                  <a:cubicBezTo>
                    <a:pt x="1556718" y="0"/>
                    <a:pt x="1290018" y="153670"/>
                    <a:pt x="1146508" y="402590"/>
                  </a:cubicBezTo>
                  <a:close/>
                </a:path>
              </a:pathLst>
            </a:custGeom>
            <a:blipFill>
              <a:blip r:embed="rId3"/>
              <a:stretch>
                <a:fillRect l="0" t="0" r="-39771" b="0"/>
              </a:stretch>
            </a:blipFill>
          </p:spPr>
        </p:sp>
      </p:grpSp>
      <p:sp>
        <p:nvSpPr>
          <p:cNvPr name="Freeform 8" id="8"/>
          <p:cNvSpPr/>
          <p:nvPr/>
        </p:nvSpPr>
        <p:spPr>
          <a:xfrm flipH="false" flipV="false" rot="0">
            <a:off x="1028700" y="1042193"/>
            <a:ext cx="392115" cy="392115"/>
          </a:xfrm>
          <a:custGeom>
            <a:avLst/>
            <a:gdLst/>
            <a:ahLst/>
            <a:cxnLst/>
            <a:rect r="r" b="b" t="t" l="l"/>
            <a:pathLst>
              <a:path h="392115" w="392115">
                <a:moveTo>
                  <a:pt x="0" y="0"/>
                </a:moveTo>
                <a:lnTo>
                  <a:pt x="392115" y="0"/>
                </a:lnTo>
                <a:lnTo>
                  <a:pt x="392115" y="392114"/>
                </a:lnTo>
                <a:lnTo>
                  <a:pt x="0" y="392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5400000">
            <a:off x="11389487" y="166121"/>
            <a:ext cx="1800881" cy="9938745"/>
            <a:chOff x="0" y="0"/>
            <a:chExt cx="474306" cy="2617612"/>
          </a:xfrm>
        </p:grpSpPr>
        <p:sp>
          <p:nvSpPr>
            <p:cNvPr name="Freeform 10" id="10"/>
            <p:cNvSpPr/>
            <p:nvPr/>
          </p:nvSpPr>
          <p:spPr>
            <a:xfrm flipH="false" flipV="false" rot="0">
              <a:off x="0" y="0"/>
              <a:ext cx="474306" cy="2617612"/>
            </a:xfrm>
            <a:custGeom>
              <a:avLst/>
              <a:gdLst/>
              <a:ahLst/>
              <a:cxnLst/>
              <a:rect r="r" b="b" t="t" l="l"/>
              <a:pathLst>
                <a:path h="2617612" w="474306">
                  <a:moveTo>
                    <a:pt x="0" y="0"/>
                  </a:moveTo>
                  <a:lnTo>
                    <a:pt x="474306" y="0"/>
                  </a:lnTo>
                  <a:lnTo>
                    <a:pt x="474306" y="2617612"/>
                  </a:lnTo>
                  <a:lnTo>
                    <a:pt x="0" y="2617612"/>
                  </a:lnTo>
                  <a:close/>
                </a:path>
              </a:pathLst>
            </a:custGeom>
            <a:gradFill rotWithShape="true">
              <a:gsLst>
                <a:gs pos="0">
                  <a:srgbClr val="3E9D81">
                    <a:alpha val="100000"/>
                  </a:srgbClr>
                </a:gs>
                <a:gs pos="100000">
                  <a:srgbClr val="3E9D81">
                    <a:alpha val="0"/>
                  </a:srgbClr>
                </a:gs>
              </a:gsLst>
              <a:lin ang="0"/>
            </a:gradFill>
          </p:spPr>
        </p:sp>
        <p:sp>
          <p:nvSpPr>
            <p:cNvPr name="TextBox 11" id="11"/>
            <p:cNvSpPr txBox="true"/>
            <p:nvPr/>
          </p:nvSpPr>
          <p:spPr>
            <a:xfrm>
              <a:off x="0" y="-28575"/>
              <a:ext cx="474306" cy="2646187"/>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7320555" y="3936713"/>
            <a:ext cx="9938745" cy="5321587"/>
            <a:chOff x="0" y="0"/>
            <a:chExt cx="1651428" cy="884237"/>
          </a:xfrm>
        </p:grpSpPr>
        <p:sp>
          <p:nvSpPr>
            <p:cNvPr name="Freeform 13" id="13"/>
            <p:cNvSpPr/>
            <p:nvPr/>
          </p:nvSpPr>
          <p:spPr>
            <a:xfrm flipH="false" flipV="false" rot="0">
              <a:off x="0" y="0"/>
              <a:ext cx="1651428" cy="884237"/>
            </a:xfrm>
            <a:custGeom>
              <a:avLst/>
              <a:gdLst/>
              <a:ahLst/>
              <a:cxnLst/>
              <a:rect r="r" b="b" t="t" l="l"/>
              <a:pathLst>
                <a:path h="884237" w="1651428">
                  <a:moveTo>
                    <a:pt x="1651428" y="39727"/>
                  </a:moveTo>
                  <a:lnTo>
                    <a:pt x="1651428" y="844510"/>
                  </a:lnTo>
                  <a:cubicBezTo>
                    <a:pt x="1651428" y="855046"/>
                    <a:pt x="1647242" y="865151"/>
                    <a:pt x="1639792" y="872601"/>
                  </a:cubicBezTo>
                  <a:cubicBezTo>
                    <a:pt x="1632342" y="880051"/>
                    <a:pt x="1622237" y="884237"/>
                    <a:pt x="1611701" y="884237"/>
                  </a:cubicBezTo>
                  <a:lnTo>
                    <a:pt x="39727" y="884237"/>
                  </a:lnTo>
                  <a:cubicBezTo>
                    <a:pt x="29191" y="884237"/>
                    <a:pt x="19086" y="880051"/>
                    <a:pt x="11636" y="872601"/>
                  </a:cubicBezTo>
                  <a:cubicBezTo>
                    <a:pt x="4186" y="865151"/>
                    <a:pt x="0" y="855046"/>
                    <a:pt x="0" y="844510"/>
                  </a:cubicBezTo>
                  <a:lnTo>
                    <a:pt x="0" y="39727"/>
                  </a:lnTo>
                  <a:cubicBezTo>
                    <a:pt x="0" y="29191"/>
                    <a:pt x="4186" y="19086"/>
                    <a:pt x="11636" y="11636"/>
                  </a:cubicBezTo>
                  <a:cubicBezTo>
                    <a:pt x="19086" y="4186"/>
                    <a:pt x="29191" y="0"/>
                    <a:pt x="39727" y="0"/>
                  </a:cubicBezTo>
                  <a:lnTo>
                    <a:pt x="1611701" y="0"/>
                  </a:lnTo>
                  <a:cubicBezTo>
                    <a:pt x="1622237" y="0"/>
                    <a:pt x="1632342" y="4186"/>
                    <a:pt x="1639792" y="11636"/>
                  </a:cubicBezTo>
                  <a:cubicBezTo>
                    <a:pt x="1647242" y="19086"/>
                    <a:pt x="1651428" y="29191"/>
                    <a:pt x="1651428" y="39727"/>
                  </a:cubicBezTo>
                  <a:close/>
                </a:path>
              </a:pathLst>
            </a:custGeom>
            <a:solidFill>
              <a:srgbClr val="000000">
                <a:alpha val="0"/>
              </a:srgbClr>
            </a:solidFill>
            <a:ln w="19050" cap="rnd">
              <a:solidFill>
                <a:srgbClr val="8AB2A6"/>
              </a:solidFill>
              <a:prstDash val="solid"/>
              <a:round/>
            </a:ln>
          </p:spPr>
        </p:sp>
        <p:sp>
          <p:nvSpPr>
            <p:cNvPr name="TextBox 14" id="14"/>
            <p:cNvSpPr txBox="true"/>
            <p:nvPr/>
          </p:nvSpPr>
          <p:spPr>
            <a:xfrm>
              <a:off x="0" y="0"/>
              <a:ext cx="1651428" cy="884237"/>
            </a:xfrm>
            <a:prstGeom prst="rect">
              <a:avLst/>
            </a:prstGeom>
          </p:spPr>
          <p:txBody>
            <a:bodyPr anchor="ctr" rtlCol="false" tIns="50800" lIns="50800" bIns="50800" rIns="50800"/>
            <a:lstStyle/>
            <a:p>
              <a:pPr algn="ctr">
                <a:lnSpc>
                  <a:spcPts val="1680"/>
                </a:lnSpc>
              </a:pPr>
            </a:p>
          </p:txBody>
        </p:sp>
      </p:grpSp>
      <p:grpSp>
        <p:nvGrpSpPr>
          <p:cNvPr name="Group 15" id="15"/>
          <p:cNvGrpSpPr/>
          <p:nvPr/>
        </p:nvGrpSpPr>
        <p:grpSpPr>
          <a:xfrm rot="5400000">
            <a:off x="11397189" y="-4076634"/>
            <a:ext cx="1785477" cy="9938745"/>
            <a:chOff x="0" y="0"/>
            <a:chExt cx="470249" cy="2617612"/>
          </a:xfrm>
        </p:grpSpPr>
        <p:sp>
          <p:nvSpPr>
            <p:cNvPr name="Freeform 16" id="16"/>
            <p:cNvSpPr/>
            <p:nvPr/>
          </p:nvSpPr>
          <p:spPr>
            <a:xfrm flipH="false" flipV="false" rot="0">
              <a:off x="0" y="0"/>
              <a:ext cx="470249" cy="2617612"/>
            </a:xfrm>
            <a:custGeom>
              <a:avLst/>
              <a:gdLst/>
              <a:ahLst/>
              <a:cxnLst/>
              <a:rect r="r" b="b" t="t" l="l"/>
              <a:pathLst>
                <a:path h="2617612" w="470249">
                  <a:moveTo>
                    <a:pt x="0" y="0"/>
                  </a:moveTo>
                  <a:lnTo>
                    <a:pt x="470249" y="0"/>
                  </a:lnTo>
                  <a:lnTo>
                    <a:pt x="470249" y="2617612"/>
                  </a:lnTo>
                  <a:lnTo>
                    <a:pt x="0" y="2617612"/>
                  </a:lnTo>
                  <a:close/>
                </a:path>
              </a:pathLst>
            </a:custGeom>
            <a:gradFill rotWithShape="true">
              <a:gsLst>
                <a:gs pos="0">
                  <a:srgbClr val="3E9D81">
                    <a:alpha val="100000"/>
                  </a:srgbClr>
                </a:gs>
                <a:gs pos="100000">
                  <a:srgbClr val="3E9D81">
                    <a:alpha val="0"/>
                  </a:srgbClr>
                </a:gs>
              </a:gsLst>
              <a:lin ang="0"/>
            </a:gradFill>
          </p:spPr>
        </p:sp>
        <p:sp>
          <p:nvSpPr>
            <p:cNvPr name="TextBox 17" id="17"/>
            <p:cNvSpPr txBox="true"/>
            <p:nvPr/>
          </p:nvSpPr>
          <p:spPr>
            <a:xfrm>
              <a:off x="0" y="-28575"/>
              <a:ext cx="470249" cy="2646187"/>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6560862" y="1028700"/>
            <a:ext cx="10698438" cy="4818393"/>
            <a:chOff x="0" y="0"/>
            <a:chExt cx="8459470" cy="3810000"/>
          </a:xfrm>
        </p:grpSpPr>
        <p:sp>
          <p:nvSpPr>
            <p:cNvPr name="Freeform 19" id="19"/>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6"/>
              <a:stretch>
                <a:fillRect l="0" t="-34037" r="0" b="-13941"/>
              </a:stretch>
            </a:blipFill>
          </p:spPr>
        </p:sp>
      </p:grpSp>
      <p:sp>
        <p:nvSpPr>
          <p:cNvPr name="TextBox 20" id="20"/>
          <p:cNvSpPr txBox="true"/>
          <p:nvPr/>
        </p:nvSpPr>
        <p:spPr>
          <a:xfrm rot="0">
            <a:off x="1028700" y="7435758"/>
            <a:ext cx="5918382" cy="1991101"/>
          </a:xfrm>
          <a:prstGeom prst="rect">
            <a:avLst/>
          </a:prstGeom>
        </p:spPr>
        <p:txBody>
          <a:bodyPr anchor="t" rtlCol="false" tIns="0" lIns="0" bIns="0" rIns="0">
            <a:spAutoFit/>
          </a:bodyPr>
          <a:lstStyle/>
          <a:p>
            <a:pPr algn="l">
              <a:lnSpc>
                <a:spcPts val="7611"/>
              </a:lnSpc>
            </a:pPr>
            <a:r>
              <a:rPr lang="en-US" sz="8011" i="true" spc="-320">
                <a:solidFill>
                  <a:srgbClr val="8AB2A6"/>
                </a:solidFill>
                <a:latin typeface="Anton Italics"/>
                <a:ea typeface="Anton Italics"/>
                <a:cs typeface="Anton Italics"/>
                <a:sym typeface="Anton Italics"/>
              </a:rPr>
              <a:t>CAREER OPPORTUNITIES</a:t>
            </a:r>
          </a:p>
        </p:txBody>
      </p:sp>
      <p:sp>
        <p:nvSpPr>
          <p:cNvPr name="Freeform 21" id="21"/>
          <p:cNvSpPr/>
          <p:nvPr/>
        </p:nvSpPr>
        <p:spPr>
          <a:xfrm flipH="false" flipV="false" rot="0">
            <a:off x="5414763" y="7136179"/>
            <a:ext cx="835888" cy="835888"/>
          </a:xfrm>
          <a:custGeom>
            <a:avLst/>
            <a:gdLst/>
            <a:ahLst/>
            <a:cxnLst/>
            <a:rect r="r" b="b" t="t" l="l"/>
            <a:pathLst>
              <a:path h="835888" w="835888">
                <a:moveTo>
                  <a:pt x="0" y="0"/>
                </a:moveTo>
                <a:lnTo>
                  <a:pt x="835888" y="0"/>
                </a:lnTo>
                <a:lnTo>
                  <a:pt x="835888" y="835888"/>
                </a:lnTo>
                <a:lnTo>
                  <a:pt x="0" y="8358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608058" y="10287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
        <p:nvSpPr>
          <p:cNvPr name="TextBox 23" id="23"/>
          <p:cNvSpPr txBox="true"/>
          <p:nvPr/>
        </p:nvSpPr>
        <p:spPr>
          <a:xfrm rot="0">
            <a:off x="8204770" y="6736537"/>
            <a:ext cx="8170314" cy="627636"/>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VERSATILE ROLES IN A GROWING INDUSTRY</a:t>
            </a:r>
          </a:p>
        </p:txBody>
      </p:sp>
      <p:sp>
        <p:nvSpPr>
          <p:cNvPr name="TextBox 24" id="24"/>
          <p:cNvSpPr txBox="true"/>
          <p:nvPr/>
        </p:nvSpPr>
        <p:spPr>
          <a:xfrm rot="0">
            <a:off x="8204770" y="7743564"/>
            <a:ext cx="8170314" cy="838068"/>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Web development offers a wide range of career paths, including front-end, back-end, and full-stack roles. Developers may work in agencies, corporations, startups, or as freelancers. Opportunities exist in nearly every sector, from e-commerce and media to education and healthcare. With the web continually expanding, skilled developers remain in high demand across industries.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DAG_CvW3nw0</dc:identifier>
  <dcterms:modified xsi:type="dcterms:W3CDTF">2011-08-01T06:04:30Z</dcterms:modified>
  <cp:revision>1</cp:revision>
  <dc:title>Black and Teal Modern Web Developer Presentation</dc:title>
</cp:coreProperties>
</file>